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3"/>
  </p:notesMasterIdLst>
  <p:sldIdLst>
    <p:sldId id="258" r:id="rId5"/>
    <p:sldId id="257" r:id="rId6"/>
    <p:sldId id="259" r:id="rId7"/>
    <p:sldId id="260" r:id="rId8"/>
    <p:sldId id="262" r:id="rId9"/>
    <p:sldId id="263" r:id="rId10"/>
    <p:sldId id="267" r:id="rId11"/>
    <p:sldId id="264" r:id="rId12"/>
    <p:sldId id="265" r:id="rId13"/>
    <p:sldId id="268" r:id="rId14"/>
    <p:sldId id="266" r:id="rId15"/>
    <p:sldId id="269" r:id="rId16"/>
    <p:sldId id="270" r:id="rId17"/>
    <p:sldId id="271" r:id="rId18"/>
    <p:sldId id="272" r:id="rId19"/>
    <p:sldId id="273" r:id="rId20"/>
    <p:sldId id="282" r:id="rId21"/>
    <p:sldId id="283" r:id="rId22"/>
    <p:sldId id="284" r:id="rId23"/>
    <p:sldId id="286" r:id="rId24"/>
    <p:sldId id="287" r:id="rId25"/>
    <p:sldId id="291" r:id="rId26"/>
    <p:sldId id="292" r:id="rId27"/>
    <p:sldId id="275" r:id="rId28"/>
    <p:sldId id="290" r:id="rId29"/>
    <p:sldId id="293" r:id="rId30"/>
    <p:sldId id="294" r:id="rId31"/>
    <p:sldId id="278" r:id="rId32"/>
    <p:sldId id="280" r:id="rId33"/>
    <p:sldId id="279" r:id="rId34"/>
    <p:sldId id="288" r:id="rId35"/>
    <p:sldId id="289" r:id="rId36"/>
    <p:sldId id="295" r:id="rId37"/>
    <p:sldId id="299" r:id="rId38"/>
    <p:sldId id="296" r:id="rId39"/>
    <p:sldId id="277" r:id="rId40"/>
    <p:sldId id="297" r:id="rId41"/>
    <p:sldId id="298" r:id="rId4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327A"/>
    <a:srgbClr val="984081"/>
    <a:srgbClr val="BC1E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039" autoAdjust="0"/>
    <p:restoredTop sz="85237"/>
  </p:normalViewPr>
  <p:slideViewPr>
    <p:cSldViewPr snapToGrid="0">
      <p:cViewPr varScale="1">
        <p:scale>
          <a:sx n="110" d="100"/>
          <a:sy n="110" d="100"/>
        </p:scale>
        <p:origin x="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3F704-2369-EC42-8FA7-8E5B865F5C94}" type="datetimeFigureOut">
              <a:rPr lang="en-NL" smtClean="0"/>
              <a:t>29/09/2025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1D5038-209A-B24D-A9DA-C8141820F91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83258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Why are we doing this by hand while there are computers / while we will work with models that are far too complicated?</a:t>
            </a:r>
          </a:p>
          <a:p>
            <a:endParaRPr lang="en-NL" dirty="0"/>
          </a:p>
          <a:p>
            <a:r>
              <a:rPr lang="en-NL" dirty="0"/>
              <a:t>Important to get an understanding of what equilibria are/ how they work/ how they appear/disappear.  Additionally, e.g. logistic growth also used in more complicated models, so important to understand these types of functions that are often used.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D5038-209A-B24D-A9DA-C8141820F918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52078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E463-37E7-9BF4-1A85-5706E7361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8C64FF-084C-4275-C767-7A6F53FEB9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49E1A2-441E-2FBD-1288-FA81C7B4B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7305D-7FDB-2802-4014-2A9747831B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D5038-209A-B24D-A9DA-C8141820F918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16922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2C882-4540-AB19-1DAD-D3515B37B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BCAF42-DF60-E544-119B-09DACD9DFA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2BE150-022E-D02D-37FF-47D0D60AD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03FDC-A6E1-725F-EF91-DE456A5949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D5038-209A-B24D-A9DA-C8141820F918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533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55FC4-AA67-4C1C-9B02-3907B06B9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E14F9C-76CF-FE9A-63C2-AD19A0343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A6E1A9-569F-A3CF-DF19-82B1DB35D2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A936D-CA4D-756B-2C4A-348C9D8CCF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D5038-209A-B24D-A9DA-C8141820F918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9926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75A63-D4D6-B7F0-E57B-7B9AC861F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AD2B58-DA03-620B-4565-143A624B10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8A769-EEF2-D920-6941-39E4B79642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This step is mostly to improve your own understanding of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B525-06B5-E431-11A4-2DA2B1435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D5038-209A-B24D-A9DA-C8141820F918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6407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1E450-44C3-EB66-866A-88F94520D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AECC5A-C2EA-76F1-4A16-8FBF6A012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44F6F7-DC34-42D6-4B5C-8C131E2E4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NL" dirty="0"/>
              <a:t> is density-independent, it doesn’t change for individuals depending on density</a:t>
            </a:r>
          </a:p>
          <a:p>
            <a:r>
              <a:rPr lang="en-US" dirty="0"/>
              <a:t>B</a:t>
            </a:r>
            <a:r>
              <a:rPr lang="en-NL" dirty="0"/>
              <a:t>ut cm is desnity dependent, the decrease in the birth rate becomes higher when density is high</a:t>
            </a:r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25740-E0E5-2265-E638-80FA0CEBFF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D5038-209A-B24D-A9DA-C8141820F918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62641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66E21-8462-683F-45EF-8E4EA7613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252D86-317F-BDF4-89FC-757200815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1D1379-0295-AF97-89B3-2A06135221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Even </a:t>
            </a:r>
            <a:r>
              <a:rPr lang="nl-NL" dirty="0" err="1"/>
              <a:t>though</a:t>
            </a:r>
            <a:r>
              <a:rPr lang="nl-NL" dirty="0"/>
              <a:t> </a:t>
            </a:r>
            <a:r>
              <a:rPr lang="nl-NL" i="1" dirty="0"/>
              <a:t>I </a:t>
            </a:r>
            <a:r>
              <a:rPr lang="nl-NL" dirty="0"/>
              <a:t>is independent of </a:t>
            </a:r>
            <a:r>
              <a:rPr lang="nl-NL" i="1" dirty="0"/>
              <a:t>W</a:t>
            </a:r>
            <a:r>
              <a:rPr lang="nl-NL" dirty="0"/>
              <a:t>,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density-dependent</a:t>
            </a:r>
            <a:r>
              <a:rPr lang="nl-NL" dirty="0"/>
              <a:t> </a:t>
            </a:r>
            <a:r>
              <a:rPr lang="nl-NL" dirty="0" err="1"/>
              <a:t>rate</a:t>
            </a:r>
            <a:r>
              <a:rPr lang="nl-NL" dirty="0"/>
              <a:t>,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impact per </a:t>
            </a:r>
            <a:r>
              <a:rPr lang="nl-NL" dirty="0" err="1"/>
              <a:t>individual</a:t>
            </a:r>
            <a:r>
              <a:rPr lang="nl-NL" dirty="0"/>
              <a:t> </a:t>
            </a:r>
            <a:r>
              <a:rPr lang="nl-NL" dirty="0" err="1"/>
              <a:t>decreases</a:t>
            </a:r>
            <a:r>
              <a:rPr lang="nl-NL" dirty="0"/>
              <a:t> at </a:t>
            </a:r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density</a:t>
            </a:r>
            <a:r>
              <a:rPr lang="nl-NL" dirty="0"/>
              <a:t>!</a:t>
            </a:r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CC105-FE3F-63F0-F28D-FEC771FB71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D5038-209A-B24D-A9DA-C8141820F918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54583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Practice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D5038-209A-B24D-A9DA-C8141820F918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1856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D5038-209A-B24D-A9DA-C8141820F918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57375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64BAD-B1E0-716C-E695-D4369213C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06C61E-7DD2-9524-C27D-B759D86C84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5D39C-3079-F2A1-501B-648AC919DA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DA8DD-6A29-96E8-B38D-1D2F0F00E7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D5038-209A-B24D-A9DA-C8141820F918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98122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FEA96-D622-1F7C-CBB2-ABC991B31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F1F300-C0F3-0260-92C7-6E1FB2364B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C24B32-6A17-DE8B-285C-8CFC7DBFB0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E7698-E312-A19C-1481-A26D9309B4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D5038-209A-B24D-A9DA-C8141820F918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0509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Since 2015 wolves (</a:t>
            </a:r>
            <a:r>
              <a:rPr lang="en-US" i="1" dirty="0"/>
              <a:t>Canis lupus</a:t>
            </a:r>
            <a:r>
              <a:rPr lang="en-US" dirty="0"/>
              <a:t>) have returned to the Netherlands, and a population now lives near Hotel de </a:t>
            </a:r>
            <a:r>
              <a:rPr lang="en-US" dirty="0" err="1"/>
              <a:t>Bosrand</a:t>
            </a:r>
            <a:r>
              <a:rPr lang="en-US" dirty="0"/>
              <a:t> on the </a:t>
            </a:r>
            <a:r>
              <a:rPr lang="en-US" dirty="0" err="1"/>
              <a:t>Ginkelse</a:t>
            </a:r>
            <a:r>
              <a:rPr lang="en-US" dirty="0"/>
              <a:t> </a:t>
            </a:r>
            <a:r>
              <a:rPr lang="en-US" dirty="0" err="1"/>
              <a:t>heide</a:t>
            </a:r>
            <a:r>
              <a:rPr lang="en-US" dirty="0"/>
              <a:t>. We want to formulate the differential equation for the dynamics of the population density of female wolves </a:t>
            </a:r>
            <a:r>
              <a:rPr lang="en-US" i="1" dirty="0"/>
              <a:t>W</a:t>
            </a:r>
            <a:r>
              <a:rPr lang="en-US" dirty="0"/>
              <a:t>(t) (individuals per hectare) on the </a:t>
            </a:r>
            <a:r>
              <a:rPr lang="en-US" dirty="0" err="1"/>
              <a:t>Ginkelse</a:t>
            </a:r>
            <a:r>
              <a:rPr lang="en-US" dirty="0"/>
              <a:t> </a:t>
            </a:r>
            <a:r>
              <a:rPr lang="en-US" dirty="0" err="1"/>
              <a:t>heide</a:t>
            </a:r>
            <a:r>
              <a:rPr lang="en-US" dirty="0"/>
              <a:t>. </a:t>
            </a:r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D5038-209A-B24D-A9DA-C8141820F918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005299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D5038-209A-B24D-A9DA-C8141820F918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37840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E6D33-536A-B872-C29A-A14AF1EC1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CE73C7-2DC2-E124-0690-7619320053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47FF00-79ED-A738-AD76-D0DFEA348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7A4AD-612C-A8CD-9FF8-0F2D5D22C5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D5038-209A-B24D-A9DA-C8141820F918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975758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AB5AD-5247-900B-C8A6-B8AF65AB4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37B852-F8C9-F596-3C19-36C3D6B2B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DD8F8B-BB4C-1695-9EFC-2CD2228F8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93CFC-AFAE-BD95-E952-B435A118B9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D5038-209A-B24D-A9DA-C8141820F918}" type="slidenum">
              <a:rPr lang="en-NL" smtClean="0"/>
              <a:t>32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7300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(a-b)N – N^2 – ab</a:t>
            </a:r>
          </a:p>
          <a:p>
            <a:r>
              <a:rPr lang="en-US" dirty="0"/>
              <a:t>R</a:t>
            </a:r>
            <a:r>
              <a:rPr lang="en-NL" dirty="0"/>
              <a:t>(a-b)N^2 – rN^3 –abN</a:t>
            </a:r>
          </a:p>
          <a:p>
            <a:endParaRPr lang="en-NL" dirty="0"/>
          </a:p>
          <a:p>
            <a:r>
              <a:rPr lang="en-US" dirty="0"/>
              <a:t>I</a:t>
            </a:r>
            <a:r>
              <a:rPr lang="en-NL" dirty="0"/>
              <a:t>f N is close to zero negative </a:t>
            </a:r>
          </a:p>
          <a:p>
            <a:r>
              <a:rPr lang="en-US" dirty="0"/>
              <a:t>I</a:t>
            </a:r>
            <a:r>
              <a:rPr lang="en-NL" dirty="0"/>
              <a:t>f N is very large, negative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D5038-209A-B24D-A9DA-C8141820F918}" type="slidenum">
              <a:rPr lang="en-NL" smtClean="0"/>
              <a:t>33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30322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NL" dirty="0"/>
              <a:t>er capita = per individual</a:t>
            </a:r>
          </a:p>
          <a:p>
            <a:r>
              <a:rPr lang="en-NL" dirty="0"/>
              <a:t>To get the total birth rate, you need to multiply with the population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D5038-209A-B24D-A9DA-C8141820F918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39341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Wolves in the NL mostly die due to incidents with cars!</a:t>
            </a:r>
          </a:p>
          <a:p>
            <a:endParaRPr lang="en-US" dirty="0"/>
          </a:p>
          <a:p>
            <a:r>
              <a:rPr lang="en-US" dirty="0"/>
              <a:t>A</a:t>
            </a:r>
            <a:r>
              <a:rPr lang="en-NL" dirty="0"/>
              <a:t>lternatively, include the car density in the model:</a:t>
            </a:r>
          </a:p>
          <a:p>
            <a:endParaRPr lang="en-NL" dirty="0"/>
          </a:p>
          <a:p>
            <a:r>
              <a:rPr lang="en-US" dirty="0" err="1"/>
              <a:t>dW</a:t>
            </a:r>
            <a:r>
              <a:rPr lang="en-US" dirty="0"/>
              <a:t>/dt = c</a:t>
            </a:r>
            <a:r>
              <a:rPr lang="en-NL" dirty="0"/>
              <a:t>*W – d*m*c*W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D5038-209A-B24D-A9DA-C8141820F918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74781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In case of the alternative model with car density</a:t>
            </a:r>
          </a:p>
          <a:p>
            <a:endParaRPr lang="en-NL" dirty="0"/>
          </a:p>
          <a:p>
            <a:r>
              <a:rPr lang="en-US" dirty="0"/>
              <a:t>D</a:t>
            </a:r>
            <a:r>
              <a:rPr lang="en-NL" dirty="0"/>
              <a:t>w/dt = b*W - d*m*c*W</a:t>
            </a:r>
          </a:p>
          <a:p>
            <a:endParaRPr lang="en-NL" dirty="0"/>
          </a:p>
          <a:p>
            <a:r>
              <a:rPr lang="en-US" dirty="0"/>
              <a:t>m</a:t>
            </a:r>
            <a:r>
              <a:rPr lang="en-NL" dirty="0"/>
              <a:t> = Ha/day</a:t>
            </a:r>
          </a:p>
          <a:p>
            <a:r>
              <a:rPr lang="en-NL" dirty="0"/>
              <a:t>c = cars/Ha</a:t>
            </a:r>
          </a:p>
          <a:p>
            <a:r>
              <a:rPr lang="en-US" dirty="0"/>
              <a:t>m</a:t>
            </a:r>
            <a:r>
              <a:rPr lang="en-NL" dirty="0"/>
              <a:t>*c*W = #/day</a:t>
            </a:r>
          </a:p>
          <a:p>
            <a:r>
              <a:rPr lang="en-US" dirty="0"/>
              <a:t>d</a:t>
            </a:r>
            <a:r>
              <a:rPr lang="en-NL" dirty="0"/>
              <a:t> = 1/car</a:t>
            </a:r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D5038-209A-B24D-A9DA-C8141820F918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97455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Netherlands, wolves do not compete with other top predators such as bears, and mainly experience intraspecific competition for territories, which negatively effects birth rate.</a:t>
            </a:r>
            <a:r>
              <a:rPr lang="en-NL" dirty="0">
                <a:effectLst/>
              </a:rPr>
              <a:t>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D5038-209A-B24D-A9DA-C8141820F918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4295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NL" dirty="0"/>
              <a:t>xplanation of c: the negative effect per wolf encounter.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D5038-209A-B24D-A9DA-C8141820F918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40400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D5038-209A-B24D-A9DA-C8141820F918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71029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73BAD-A1E4-AD97-0240-FD2AEADC9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022AF5-5E5E-D7BE-9F09-54A6A8D50F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15DC6-F66F-E246-787E-04945A5CFA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3ACDF-7639-97A0-EC28-12166A91A0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D5038-209A-B24D-A9DA-C8141820F918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06504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birds flying over a body of water&#10;&#10;Description automatically generated with medium confidence">
            <a:extLst>
              <a:ext uri="{FF2B5EF4-FFF2-40B4-BE49-F238E27FC236}">
                <a16:creationId xmlns:a16="http://schemas.microsoft.com/office/drawing/2014/main" id="{B66D64C8-A5AE-4A2B-BB5A-93E30002B6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 t="7745" r="1132" b="33994"/>
          <a:stretch/>
        </p:blipFill>
        <p:spPr>
          <a:xfrm>
            <a:off x="0" y="1242000"/>
            <a:ext cx="12192000" cy="5616000"/>
          </a:xfrm>
          <a:prstGeom prst="rect">
            <a:avLst/>
          </a:prstGeom>
        </p:spPr>
      </p:pic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77A29682-3984-4384-9698-8102A68B88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4225" y="5183816"/>
            <a:ext cx="5701724" cy="46800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98408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Subtitle</a:t>
            </a:r>
            <a:endParaRPr lang="nl-NL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766F0A61-8B84-425C-97C3-56E832A37E8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4222" y="3862616"/>
            <a:ext cx="5701727" cy="132120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5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A76A3F40-9249-457B-B03A-F8A52A222C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4225" y="5617175"/>
            <a:ext cx="5701726" cy="3651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Name</a:t>
            </a:r>
            <a:endParaRPr lang="nl-NL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B810FF82-1794-41DD-902D-4253082FC7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65" y="455497"/>
            <a:ext cx="2874270" cy="631708"/>
          </a:xfrm>
          <a:prstGeom prst="rect">
            <a:avLst/>
          </a:prstGeom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05A9B481-882E-4D47-80F5-7B5BE683E4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464" y="344638"/>
            <a:ext cx="2510971" cy="681362"/>
          </a:xfrm>
          <a:prstGeom prst="rect">
            <a:avLst/>
          </a:prstGeom>
        </p:spPr>
      </p:pic>
      <p:sp>
        <p:nvSpPr>
          <p:cNvPr id="17" name="Tijdelijke aanduiding voor tekst 2">
            <a:extLst>
              <a:ext uri="{FF2B5EF4-FFF2-40B4-BE49-F238E27FC236}">
                <a16:creationId xmlns:a16="http://schemas.microsoft.com/office/drawing/2014/main" id="{59CC3ACD-19D7-4A27-A2ED-23A5E4D4DB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4223" y="5982300"/>
            <a:ext cx="5701726" cy="3651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Date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88843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E2567-F275-4642-AA16-22FEB31A8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9829"/>
            <a:ext cx="10515600" cy="85634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93327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77D98-6CB8-4ADB-A3F7-8C4233666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6800"/>
            <a:ext cx="10515600" cy="4296229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4C24773-F881-444C-AC2D-B9B8842095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65" y="455497"/>
            <a:ext cx="2874270" cy="631708"/>
          </a:xfrm>
          <a:prstGeom prst="rect">
            <a:avLst/>
          </a:prstGeom>
        </p:spPr>
      </p:pic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160C7892-2C02-4985-B0CA-8706FED710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464" y="344638"/>
            <a:ext cx="2510971" cy="68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40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83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microsoft.com/office/2007/relationships/hdphoto" Target="../media/hdphoto10.wdp"/><Relationship Id="rId3" Type="http://schemas.openxmlformats.org/officeDocument/2006/relationships/image" Target="../media/image10.png"/><Relationship Id="rId7" Type="http://schemas.microsoft.com/office/2007/relationships/hdphoto" Target="../media/hdphoto4.wdp"/><Relationship Id="rId12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8.wdp"/><Relationship Id="rId5" Type="http://schemas.microsoft.com/office/2007/relationships/hdphoto" Target="../media/hdphoto2.wdp"/><Relationship Id="rId15" Type="http://schemas.microsoft.com/office/2007/relationships/hdphoto" Target="../media/hdphoto12.wdp"/><Relationship Id="rId10" Type="http://schemas.microsoft.com/office/2007/relationships/hdphoto" Target="../media/hdphoto7.wdp"/><Relationship Id="rId4" Type="http://schemas.microsoft.com/office/2007/relationships/hdphoto" Target="../media/hdphoto1.wdp"/><Relationship Id="rId9" Type="http://schemas.microsoft.com/office/2007/relationships/hdphoto" Target="../media/hdphoto6.wdp"/><Relationship Id="rId14" Type="http://schemas.microsoft.com/office/2007/relationships/hdphoto" Target="../media/hdphoto1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9DAB-CFC1-06F9-3F52-70D793CC0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3308"/>
            <a:ext cx="7871254" cy="1872049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NL" dirty="0"/>
              <a:t>Understanding and analysing a single ordinary differential equation</a:t>
            </a:r>
            <a:br>
              <a:rPr lang="nl-NL" dirty="0"/>
            </a:br>
            <a:endParaRPr lang="en-NL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4564719-50A8-12C0-86C4-A5D9ECE31477}"/>
              </a:ext>
            </a:extLst>
          </p:cNvPr>
          <p:cNvSpPr txBox="1">
            <a:spLocks/>
          </p:cNvSpPr>
          <p:nvPr/>
        </p:nvSpPr>
        <p:spPr>
          <a:xfrm>
            <a:off x="152586" y="6065900"/>
            <a:ext cx="5541818" cy="58203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L" sz="1800"/>
              <a:t>Hanna ten Brink</a:t>
            </a:r>
          </a:p>
          <a:p>
            <a:pPr marL="0" indent="0">
              <a:buNone/>
            </a:pPr>
            <a:r>
              <a:rPr lang="en-NL" sz="1800"/>
              <a:t>29 September 2025</a:t>
            </a:r>
            <a:endParaRPr lang="en-NL" sz="1800" dirty="0"/>
          </a:p>
        </p:txBody>
      </p:sp>
      <p:pic>
        <p:nvPicPr>
          <p:cNvPr id="4" name="Picture 3" descr="A wolf looking at the camera&#10;&#10;AI-generated content may be incorrect.">
            <a:extLst>
              <a:ext uri="{FF2B5EF4-FFF2-40B4-BE49-F238E27FC236}">
                <a16:creationId xmlns:a16="http://schemas.microsoft.com/office/drawing/2014/main" id="{BAD6711E-FC24-0F3E-7CAE-08DD8417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404" y="2532590"/>
            <a:ext cx="6497596" cy="431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43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1669D-038C-341A-3578-08EF9870D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89F5-35E1-5A7C-B336-B31C1320C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Baseline wolf dynamics: Births only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3EB51A-E0CD-CFD4-47E3-3BDBC6B076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36800"/>
                <a:ext cx="10515600" cy="4298777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𝑏𝑊</m:t>
                      </m:r>
                    </m:oMath>
                  </m:oMathPara>
                </a14:m>
                <a:endParaRPr lang="en-NL" dirty="0"/>
              </a:p>
              <a:p>
                <a:pPr marL="514350" indent="-514350">
                  <a:buAutoNum type="arabicParenR"/>
                </a:pPr>
                <a:r>
                  <a:rPr lang="en-NL" dirty="0"/>
                  <a:t>Check units!</a:t>
                </a:r>
              </a:p>
              <a:p>
                <a:pPr marL="514350" indent="-514350">
                  <a:buAutoNum type="arabicParenR"/>
                </a:pPr>
                <a:r>
                  <a:rPr lang="en-NL" dirty="0"/>
                  <a:t>Try to solve the model analytically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𝑏𝑡</m:t>
                        </m:r>
                      </m:sup>
                    </m:sSup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nl-NL" b="0" dirty="0"/>
                  <a:t>, </a:t>
                </a:r>
                <a:r>
                  <a:rPr lang="nl-NL" b="0" dirty="0" err="1"/>
                  <a:t>with</a:t>
                </a:r>
                <a:r>
                  <a:rPr lang="nl-NL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nl-NL" b="0" dirty="0"/>
                  <a:t> </a:t>
                </a:r>
                <a:r>
                  <a:rPr lang="nl-NL" b="0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population</a:t>
                </a:r>
                <a:r>
                  <a:rPr lang="nl-NL" dirty="0"/>
                  <a:t> </a:t>
                </a:r>
                <a:r>
                  <a:rPr lang="nl-NL" dirty="0" err="1"/>
                  <a:t>size</a:t>
                </a:r>
                <a:r>
                  <a:rPr lang="nl-NL" dirty="0"/>
                  <a:t> at time </a:t>
                </a:r>
                <a:r>
                  <a:rPr lang="nl-NL" i="1" dirty="0"/>
                  <a:t>t = 0</a:t>
                </a:r>
                <a:endParaRPr lang="nl-NL" b="0" dirty="0"/>
              </a:p>
              <a:p>
                <a:pPr lvl="1"/>
                <a:r>
                  <a:rPr lang="en-NL" dirty="0"/>
                  <a:t>Assume that </a:t>
                </a:r>
                <a:r>
                  <a:rPr lang="en-NL" i="1" dirty="0"/>
                  <a:t>b = </a:t>
                </a:r>
                <a:r>
                  <a:rPr lang="en-NL" dirty="0"/>
                  <a:t>0.004 per day, and we start with a single female wolf in 2015 at </a:t>
                </a:r>
                <a:r>
                  <a:rPr lang="en-NL" i="1" dirty="0"/>
                  <a:t>t = 0</a:t>
                </a:r>
                <a:r>
                  <a:rPr lang="en-NL" dirty="0"/>
                  <a:t>, what is the size of the population after 1 year? And after 10 years?</a:t>
                </a:r>
              </a:p>
              <a:p>
                <a:pPr lvl="2"/>
                <a:r>
                  <a:rPr lang="en-NL" dirty="0"/>
                  <a:t>After one year the population would be 4.3</a:t>
                </a:r>
              </a:p>
              <a:p>
                <a:pPr lvl="2"/>
                <a:r>
                  <a:rPr lang="en-NL" dirty="0"/>
                  <a:t>After 10 years 2.191.288…</a:t>
                </a:r>
              </a:p>
              <a:p>
                <a:pPr lvl="1"/>
                <a:endParaRPr lang="en-NL" dirty="0"/>
              </a:p>
              <a:p>
                <a:pPr marL="0" indent="0">
                  <a:buNone/>
                </a:pPr>
                <a:endParaRPr lang="en-NL" dirty="0"/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3EB51A-E0CD-CFD4-47E3-3BDBC6B07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36800"/>
                <a:ext cx="10515600" cy="4298777"/>
              </a:xfrm>
              <a:blipFill>
                <a:blip r:embed="rId2"/>
                <a:stretch>
                  <a:fillRect l="-1086" r="-60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522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E5166-6231-A4E8-025F-D2B566C8D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A1F38-FCC3-7F15-34E6-798E58B6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Baseline wolf dynamics: Births only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95FD53-5C96-C6BC-2347-204A4A7DF8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36800"/>
                <a:ext cx="10515600" cy="4298777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𝑏𝑊</m:t>
                      </m:r>
                    </m:oMath>
                  </m:oMathPara>
                </a14:m>
                <a:endParaRPr lang="en-NL" dirty="0"/>
              </a:p>
              <a:p>
                <a:pPr marL="514350" indent="-514350">
                  <a:buAutoNum type="arabicParenR"/>
                </a:pPr>
                <a:r>
                  <a:rPr lang="en-NL" dirty="0"/>
                  <a:t>Check units!</a:t>
                </a:r>
              </a:p>
              <a:p>
                <a:pPr marL="514350" indent="-514350">
                  <a:buAutoNum type="arabicParenR"/>
                </a:pPr>
                <a:r>
                  <a:rPr lang="en-NL" dirty="0"/>
                  <a:t>Try to solve the model analytically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nl-NL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nl-NL" i="1">
                            <a:latin typeface="Cambria Math" panose="02040503050406030204" pitchFamily="18" charset="0"/>
                          </a:rPr>
                          <m:t>𝑏𝑡</m:t>
                        </m:r>
                      </m:sup>
                    </m:sSup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NL" dirty="0"/>
              </a:p>
              <a:p>
                <a:pPr marL="514350" indent="-514350">
                  <a:buAutoNum type="arabicParenR"/>
                </a:pPr>
                <a:r>
                  <a:rPr lang="en-NL" dirty="0"/>
                  <a:t>Plot the solution</a:t>
                </a:r>
              </a:p>
              <a:p>
                <a:pPr marL="0" indent="0">
                  <a:buNone/>
                </a:pPr>
                <a:endParaRPr lang="en-NL" dirty="0"/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95FD53-5C96-C6BC-2347-204A4A7DF8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36800"/>
                <a:ext cx="10515600" cy="4298777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3787B4F-E1DD-C6C2-F581-E648CAAF1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558" y="2821354"/>
            <a:ext cx="4787462" cy="403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9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11372-7BD8-62CF-20D9-FA93D7F7A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96141-4358-2332-A552-FC6E026E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Extending the model with mortality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574B1-FA7A-C19A-42DB-6F134C5E04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36801"/>
                <a:ext cx="10515600" cy="308015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NL" dirty="0"/>
                  <a:t>Each wolf has a baseline </a:t>
                </a:r>
                <a:r>
                  <a:rPr lang="en-NL" b="1" dirty="0"/>
                  <a:t>per-capita birth rate </a:t>
                </a:r>
                <a:r>
                  <a:rPr lang="en-NL" b="1" i="1" dirty="0"/>
                  <a:t>b</a:t>
                </a:r>
                <a:r>
                  <a:rPr lang="en-NL" b="1" dirty="0"/>
                  <a:t> </a:t>
                </a:r>
                <a:r>
                  <a:rPr lang="en-NL" dirty="0"/>
                  <a:t>(per day) and a </a:t>
                </a:r>
                <a:r>
                  <a:rPr lang="en-NL" b="1" dirty="0"/>
                  <a:t>per-capita mortality rate of </a:t>
                </a:r>
                <a:r>
                  <a:rPr lang="en-NL" b="1" i="1" dirty="0"/>
                  <a:t>d </a:t>
                </a:r>
                <a:r>
                  <a:rPr lang="en-NL" dirty="0"/>
                  <a:t>(per day) from car collisions. Ignoring pack structure and other complications, formulate a differential equation describing the population dynamics of wolves. </a:t>
                </a:r>
              </a:p>
              <a:p>
                <a:pPr marL="0" indent="0">
                  <a:buNone/>
                </a:pPr>
                <a:endParaRPr lang="en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𝑏𝑊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en-NL" dirty="0"/>
              </a:p>
              <a:p>
                <a:pPr marL="0" indent="0">
                  <a:buNone/>
                </a:pPr>
                <a:endParaRPr lang="en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NL" dirty="0"/>
              </a:p>
              <a:p>
                <a:pPr marL="0" indent="0">
                  <a:buNone/>
                </a:pPr>
                <a:endParaRPr lang="en-NL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574B1-FA7A-C19A-42DB-6F134C5E04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36801"/>
                <a:ext cx="10515600" cy="3080152"/>
              </a:xfrm>
              <a:blipFill>
                <a:blip r:embed="rId3"/>
                <a:stretch>
                  <a:fillRect l="-1206" t="-3279" b="-3647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915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8A603-99E3-CF2F-62A6-B2D27637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8504-BC02-29AC-BB3C-5DEB2CB0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Extending the model with mortality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482908-E374-BAD4-63A5-CC241C3420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36800"/>
                <a:ext cx="6137975" cy="4298777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NL" dirty="0"/>
              </a:p>
              <a:p>
                <a:pPr marL="514350" indent="-514350">
                  <a:buAutoNum type="arabicParenR"/>
                </a:pPr>
                <a:r>
                  <a:rPr lang="en-NL" dirty="0"/>
                  <a:t>Check units!</a:t>
                </a:r>
              </a:p>
              <a:p>
                <a:pPr marL="514350" indent="-514350">
                  <a:buAutoNum type="arabicParenR"/>
                </a:pPr>
                <a:r>
                  <a:rPr lang="en-NL" dirty="0"/>
                  <a:t>Try to solve the model analytically</a:t>
                </a:r>
              </a:p>
              <a:p>
                <a:pPr marL="514350" indent="-514350">
                  <a:buAutoNum type="arabicParenR"/>
                </a:pPr>
                <a:r>
                  <a:rPr lang="en-NL" dirty="0"/>
                  <a:t>Plot the solution</a:t>
                </a:r>
              </a:p>
              <a:p>
                <a:pPr marL="0" indent="0">
                  <a:buNone/>
                </a:pPr>
                <a:endParaRPr lang="en-NL" dirty="0"/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482908-E374-BAD4-63A5-CC241C342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36800"/>
                <a:ext cx="6137975" cy="4298777"/>
              </a:xfrm>
              <a:blipFill>
                <a:blip r:embed="rId3"/>
                <a:stretch>
                  <a:fillRect l="-186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EB6AB2C1-8B56-D6C7-0463-D7C7F82E8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75" y="2336800"/>
            <a:ext cx="5215825" cy="439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20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107C-8774-D7E2-DD11-B8C233163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Extending the model with competition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064A79-6AC1-9BB7-0822-A39FDA1051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NL" dirty="0"/>
                  <a:t>Each wolf has a baseline </a:t>
                </a:r>
                <a:r>
                  <a:rPr lang="en-NL" b="1" dirty="0"/>
                  <a:t>per-capita birth rate </a:t>
                </a:r>
                <a:r>
                  <a:rPr lang="en-NL" b="1" i="1" dirty="0"/>
                  <a:t>b</a:t>
                </a:r>
                <a:r>
                  <a:rPr lang="en-NL" b="1" dirty="0"/>
                  <a:t> </a:t>
                </a:r>
                <a:r>
                  <a:rPr lang="en-NL" dirty="0"/>
                  <a:t>(per day), and a </a:t>
                </a:r>
                <a:r>
                  <a:rPr lang="en-NL" b="1" dirty="0"/>
                  <a:t>per-capita mortality rate of </a:t>
                </a:r>
                <a:r>
                  <a:rPr lang="en-NL" b="1" i="1" dirty="0"/>
                  <a:t>d </a:t>
                </a:r>
                <a:r>
                  <a:rPr lang="en-NL" dirty="0"/>
                  <a:t>(per day). Wolves move through the landscape with </a:t>
                </a:r>
                <a:r>
                  <a:rPr lang="en-NL" b="1" dirty="0"/>
                  <a:t>mobility </a:t>
                </a:r>
                <a:r>
                  <a:rPr lang="en-NL" b="1" i="1" dirty="0"/>
                  <a:t>m</a:t>
                </a:r>
                <a:r>
                  <a:rPr lang="en-NL" i="1" dirty="0"/>
                  <a:t> </a:t>
                </a:r>
                <a:r>
                  <a:rPr lang="en-NL" dirty="0"/>
                  <a:t>(ha per day), therefore, the </a:t>
                </a:r>
                <a:r>
                  <a:rPr lang="en-NL" b="1" dirty="0"/>
                  <a:t>encounter rate with other wolves is proportional to </a:t>
                </a:r>
                <a:r>
                  <a:rPr lang="en-NL" b="1" i="1" dirty="0"/>
                  <a:t>mW</a:t>
                </a:r>
                <a:r>
                  <a:rPr lang="en-NL" dirty="0"/>
                  <a:t>, and every encounter reduces the </a:t>
                </a:r>
                <a:r>
                  <a:rPr lang="en-NL" b="1" dirty="0"/>
                  <a:t>per-capita reproduction by an amount </a:t>
                </a:r>
                <a:r>
                  <a:rPr lang="en-NL" b="1" i="1" dirty="0"/>
                  <a:t>c</a:t>
                </a:r>
                <a:r>
                  <a:rPr lang="en-NL" dirty="0"/>
                  <a:t>. Ignoring pack structure and other complications, formulate a differential equation that includes all these ecological processes. </a:t>
                </a:r>
              </a:p>
              <a:p>
                <a:pPr marL="0" indent="0">
                  <a:buNone/>
                </a:pPr>
                <a:endParaRPr lang="en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𝑐𝑚𝑊</m:t>
                          </m:r>
                        </m:e>
                      </m:d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en-NL" dirty="0"/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064A79-6AC1-9BB7-0822-A39FDA1051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353" r="-168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883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A4BB86-F85A-4F88-0889-257954D1809A}"/>
              </a:ext>
            </a:extLst>
          </p:cNvPr>
          <p:cNvSpPr/>
          <p:nvPr/>
        </p:nvSpPr>
        <p:spPr>
          <a:xfrm>
            <a:off x="5043056" y="2258294"/>
            <a:ext cx="2105890" cy="99752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B1BF82-98D2-4B82-3037-306CE30C2EAB}"/>
              </a:ext>
            </a:extLst>
          </p:cNvPr>
          <p:cNvSpPr/>
          <p:nvPr/>
        </p:nvSpPr>
        <p:spPr>
          <a:xfrm>
            <a:off x="5832766" y="2632359"/>
            <a:ext cx="817416" cy="3186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D0EC77-FE58-07C5-81D1-4FCDC75E83B3}"/>
              </a:ext>
            </a:extLst>
          </p:cNvPr>
          <p:cNvSpPr/>
          <p:nvPr/>
        </p:nvSpPr>
        <p:spPr>
          <a:xfrm>
            <a:off x="3920835" y="2258294"/>
            <a:ext cx="711777" cy="9975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07315-7112-372E-7AEE-A5AB2372F4CD}"/>
              </a:ext>
            </a:extLst>
          </p:cNvPr>
          <p:cNvSpPr/>
          <p:nvPr/>
        </p:nvSpPr>
        <p:spPr>
          <a:xfrm>
            <a:off x="7559389" y="2604653"/>
            <a:ext cx="675407" cy="34636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21C92-D7BF-906C-436C-46EC95C7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Check the units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78E53-EB72-FB10-2E08-DC5955DFA6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𝑐𝑚𝑊</m:t>
                          </m:r>
                        </m:e>
                      </m:d>
                      <m:r>
                        <a:rPr lang="nl-NL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en-NL" dirty="0"/>
              </a:p>
              <a:p>
                <a:pPr marL="0" indent="0">
                  <a:buNone/>
                </a:pPr>
                <a:endParaRPr lang="en-NL" dirty="0"/>
              </a:p>
              <a:p>
                <a:pPr lvl="1"/>
                <a:r>
                  <a:rPr lang="en-NL" i="1" dirty="0"/>
                  <a:t>W </a:t>
                </a:r>
                <a:r>
                  <a:rPr lang="en-NL" dirty="0"/>
                  <a:t> = individuals per hectare (number/ha)</a:t>
                </a:r>
              </a:p>
              <a:p>
                <a:pPr lvl="1"/>
                <a:r>
                  <a:rPr lang="en-NL" i="1" dirty="0"/>
                  <a:t>t = </a:t>
                </a:r>
                <a:r>
                  <a:rPr lang="en-NL" dirty="0"/>
                  <a:t> time (day)</a:t>
                </a:r>
              </a:p>
              <a:p>
                <a:pPr lvl="1"/>
                <a:r>
                  <a:rPr lang="en-US" i="1" dirty="0"/>
                  <a:t>b </a:t>
                </a:r>
                <a:r>
                  <a:rPr lang="en-US" dirty="0"/>
                  <a:t>= per day</a:t>
                </a:r>
              </a:p>
              <a:p>
                <a:pPr lvl="1"/>
                <a:r>
                  <a:rPr lang="en-US" i="1" dirty="0"/>
                  <a:t>d = </a:t>
                </a:r>
                <a:r>
                  <a:rPr lang="en-US" dirty="0"/>
                  <a:t>per day</a:t>
                </a:r>
              </a:p>
              <a:p>
                <a:pPr lvl="1"/>
                <a:r>
                  <a:rPr lang="en-US" i="1" dirty="0"/>
                  <a:t>m = </a:t>
                </a:r>
                <a:r>
                  <a:rPr lang="en-US" dirty="0"/>
                  <a:t>ha per day</a:t>
                </a:r>
                <a:endParaRPr lang="en-US" i="1" dirty="0"/>
              </a:p>
              <a:p>
                <a:pPr lvl="1"/>
                <a:r>
                  <a:rPr lang="en-US" i="1" dirty="0"/>
                  <a:t>c = </a:t>
                </a:r>
                <a:r>
                  <a:rPr lang="en-US" dirty="0"/>
                  <a:t>per number (1/number)</a:t>
                </a:r>
                <a:endParaRPr lang="en-US" i="1" dirty="0"/>
              </a:p>
              <a:p>
                <a:pPr lvl="1"/>
                <a:endParaRPr lang="en-US" i="1" dirty="0"/>
              </a:p>
              <a:p>
                <a:pPr marL="0" indent="0">
                  <a:buNone/>
                </a:pPr>
                <a:endParaRPr lang="en-NL" dirty="0"/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78E53-EB72-FB10-2E08-DC5955DFA6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9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BB545BC-7B4F-58FF-D2BB-12FF384B490B}"/>
              </a:ext>
            </a:extLst>
          </p:cNvPr>
          <p:cNvSpPr/>
          <p:nvPr/>
        </p:nvSpPr>
        <p:spPr>
          <a:xfrm>
            <a:off x="7628658" y="4379517"/>
            <a:ext cx="1764000" cy="6155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per </a:t>
            </a:r>
            <a:r>
              <a:rPr lang="nl-NL" dirty="0" err="1"/>
              <a:t>day</a:t>
            </a:r>
            <a:endParaRPr lang="en-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23E8F5-A7C8-6CDD-53D4-3E146CFDAE64}"/>
              </a:ext>
            </a:extLst>
          </p:cNvPr>
          <p:cNvSpPr/>
          <p:nvPr/>
        </p:nvSpPr>
        <p:spPr>
          <a:xfrm>
            <a:off x="7628657" y="3472536"/>
            <a:ext cx="1764723" cy="8682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Individuals per hectare per day (#/(ha day))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2FA053-7673-D473-70ED-011751F5E288}"/>
              </a:ext>
            </a:extLst>
          </p:cNvPr>
          <p:cNvSpPr/>
          <p:nvPr/>
        </p:nvSpPr>
        <p:spPr>
          <a:xfrm>
            <a:off x="7628659" y="5061521"/>
            <a:ext cx="1764723" cy="86821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Individuals per hectare per day (#/(ha day))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06010E-96BC-D7DD-403E-2F61A07ED659}"/>
              </a:ext>
            </a:extLst>
          </p:cNvPr>
          <p:cNvSpPr/>
          <p:nvPr/>
        </p:nvSpPr>
        <p:spPr>
          <a:xfrm>
            <a:off x="7628658" y="5975926"/>
            <a:ext cx="1764723" cy="86821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Individuals per hectare per day (#/(ha day))</a:t>
            </a:r>
          </a:p>
        </p:txBody>
      </p:sp>
    </p:spTree>
    <p:extLst>
      <p:ext uri="{BB962C8B-B14F-4D97-AF65-F5344CB8AC3E}">
        <p14:creationId xmlns:p14="http://schemas.microsoft.com/office/powerpoint/2010/main" val="187892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28391-2276-4D17-6E41-E32F534B0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Model analysis: find the equilibria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CE8FAC-D406-8004-E408-C877C4BDC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NL" dirty="0"/>
                  <a:t>For which values of </a:t>
                </a:r>
                <a:r>
                  <a:rPr lang="en-NL" i="1" dirty="0"/>
                  <a:t>W </a:t>
                </a:r>
                <a:r>
                  <a:rPr lang="en-NL" dirty="0"/>
                  <a:t>is dW/dt = 0?</a:t>
                </a:r>
              </a:p>
              <a:p>
                <a:endParaRPr lang="en-NL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𝑐𝑚𝑊</m:t>
                          </m:r>
                        </m:e>
                      </m:d>
                      <m:r>
                        <a:rPr lang="nl-NL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en-NL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NL" i="1" dirty="0"/>
                  <a:t>W</a:t>
                </a:r>
                <a:r>
                  <a:rPr lang="en-NL" i="1" baseline="30000" dirty="0"/>
                  <a:t>*</a:t>
                </a:r>
                <a:r>
                  <a:rPr lang="en-NL" i="1" dirty="0"/>
                  <a:t> = 0</a:t>
                </a:r>
                <a:endParaRPr lang="en-NL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NL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nl-NL" i="1">
                            <a:latin typeface="Cambria Math" panose="02040503050406030204" pitchFamily="18" charset="0"/>
                          </a:rPr>
                          <m:t>𝑐𝑚</m:t>
                        </m:r>
                      </m:den>
                    </m:f>
                  </m:oMath>
                </a14:m>
                <a:endParaRPr lang="en-NL" dirty="0"/>
              </a:p>
              <a:p>
                <a:pPr marL="514350" indent="-514350">
                  <a:buAutoNum type="arabicParenR"/>
                </a:pPr>
                <a:endParaRPr lang="nl-NL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CE8FAC-D406-8004-E408-C877C4BDC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35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164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75605-C6FB-54E2-738F-E161D4885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530D1-BF34-C624-A3F2-FFC1BCDF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Model analysis: graphical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48242-616E-8980-63FB-4CBA2107E2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36800"/>
                <a:ext cx="7931727" cy="429622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NL" dirty="0"/>
                  <a:t>Draw the right hand side of d</a:t>
                </a:r>
                <a:r>
                  <a:rPr lang="en-NL" i="1" dirty="0"/>
                  <a:t>W</a:t>
                </a:r>
                <a:r>
                  <a:rPr lang="en-NL" dirty="0"/>
                  <a:t>/d</a:t>
                </a:r>
                <a:r>
                  <a:rPr lang="en-NL" i="1" dirty="0"/>
                  <a:t>t</a:t>
                </a:r>
                <a:r>
                  <a:rPr lang="en-NL" dirty="0"/>
                  <a:t> as a function of </a:t>
                </a:r>
                <a:r>
                  <a:rPr lang="en-NL" i="1" dirty="0"/>
                  <a:t>W</a:t>
                </a:r>
              </a:p>
              <a:p>
                <a:endParaRPr lang="en-NL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𝑐𝑚𝑊</m:t>
                          </m:r>
                        </m:e>
                      </m:d>
                      <m:r>
                        <a:rPr lang="nl-NL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en-NL" dirty="0"/>
              </a:p>
              <a:p>
                <a:pPr marL="0" indent="0">
                  <a:buNone/>
                </a:pPr>
                <a:endParaRPr lang="en-NL" dirty="0"/>
              </a:p>
              <a:p>
                <a:pPr marL="514350" indent="-514350">
                  <a:buAutoNum type="arabicParenR"/>
                </a:pPr>
                <a:endParaRPr lang="nl-NL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48242-616E-8980-63FB-4CBA2107E2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36800"/>
                <a:ext cx="7931727" cy="4296229"/>
              </a:xfrm>
              <a:blipFill>
                <a:blip r:embed="rId3"/>
                <a:stretch>
                  <a:fillRect l="-1600" t="-235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a function with Gateway Arch in the background&#10;&#10;AI-generated content may be incorrect.">
            <a:extLst>
              <a:ext uri="{FF2B5EF4-FFF2-40B4-BE49-F238E27FC236}">
                <a16:creationId xmlns:a16="http://schemas.microsoft.com/office/drawing/2014/main" id="{E2705CD3-A3C7-809E-07F1-3D1C1BE59F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806" y="2779368"/>
            <a:ext cx="5414241" cy="407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2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293DC-704F-432E-C51D-9505744E4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curve with Gateway Arch in the background&#10;&#10;AI-generated content may be incorrect.">
            <a:extLst>
              <a:ext uri="{FF2B5EF4-FFF2-40B4-BE49-F238E27FC236}">
                <a16:creationId xmlns:a16="http://schemas.microsoft.com/office/drawing/2014/main" id="{F2DAB56D-F84E-A2B1-483E-E59A7500A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79368"/>
            <a:ext cx="5414240" cy="40786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027CC8-E7D8-D4F3-671C-3B569111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Model analysis: graphical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0393-33A9-69AD-F804-1A8D0E4F9F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36800"/>
                <a:ext cx="7931727" cy="429622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NL" dirty="0"/>
                  <a:t>Indicate the location of the equilibria</a:t>
                </a:r>
              </a:p>
              <a:p>
                <a:pPr marL="0" indent="0">
                  <a:buNone/>
                </a:pPr>
                <a:endParaRPr lang="en-NL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𝑐𝑚𝑊</m:t>
                          </m:r>
                        </m:e>
                      </m:d>
                      <m:r>
                        <a:rPr lang="nl-NL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NL" i="1" dirty="0"/>
                  <a:t>W</a:t>
                </a:r>
                <a:r>
                  <a:rPr lang="en-NL" i="1" baseline="30000" dirty="0"/>
                  <a:t>*</a:t>
                </a:r>
                <a:r>
                  <a:rPr lang="en-NL" i="1" dirty="0"/>
                  <a:t> = 0</a:t>
                </a:r>
                <a:endParaRPr lang="en-NL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NL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nl-NL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nl-NL" i="1" dirty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nl-NL" i="1">
                            <a:latin typeface="Cambria Math" panose="02040503050406030204" pitchFamily="18" charset="0"/>
                          </a:rPr>
                          <m:t>𝑐𝑚</m:t>
                        </m:r>
                      </m:den>
                    </m:f>
                  </m:oMath>
                </a14:m>
                <a:endParaRPr lang="nl-NL" i="1" dirty="0"/>
              </a:p>
              <a:p>
                <a:pPr marL="0" indent="0">
                  <a:buNone/>
                </a:pPr>
                <a:endParaRPr lang="en-NL" dirty="0"/>
              </a:p>
              <a:p>
                <a:pPr marL="0" indent="0">
                  <a:buNone/>
                </a:pPr>
                <a:endParaRPr lang="en-NL" dirty="0"/>
              </a:p>
              <a:p>
                <a:pPr marL="514350" indent="-514350">
                  <a:buAutoNum type="arabicParenR"/>
                </a:pPr>
                <a:endParaRPr lang="nl-NL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0393-33A9-69AD-F804-1A8D0E4F9F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36800"/>
                <a:ext cx="7931727" cy="4296229"/>
              </a:xfrm>
              <a:blipFill>
                <a:blip r:embed="rId4"/>
                <a:stretch>
                  <a:fillRect l="-1600" t="-235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function with Gateway Arch in the background&#10;&#10;AI-generated content may be incorrect.">
            <a:extLst>
              <a:ext uri="{FF2B5EF4-FFF2-40B4-BE49-F238E27FC236}">
                <a16:creationId xmlns:a16="http://schemas.microsoft.com/office/drawing/2014/main" id="{46FD85E7-605D-0027-4B6F-F027FC0E18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806" y="2779368"/>
            <a:ext cx="5414241" cy="407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7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0E1CA-F2C8-5FE6-739C-347F5B170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unction with Gateway Arch in the background&#10;&#10;AI-generated content may be incorrect.">
            <a:extLst>
              <a:ext uri="{FF2B5EF4-FFF2-40B4-BE49-F238E27FC236}">
                <a16:creationId xmlns:a16="http://schemas.microsoft.com/office/drawing/2014/main" id="{20E016A9-33FC-A9E1-66F4-55D93EF4E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779367"/>
            <a:ext cx="5414239" cy="4078631"/>
          </a:xfrm>
          <a:prstGeom prst="rect">
            <a:avLst/>
          </a:prstGeom>
        </p:spPr>
      </p:pic>
      <p:pic>
        <p:nvPicPr>
          <p:cNvPr id="6" name="Picture 5" descr="A diagram of a curve with Gateway Arch in the background&#10;&#10;AI-generated content may be incorrect.">
            <a:extLst>
              <a:ext uri="{FF2B5EF4-FFF2-40B4-BE49-F238E27FC236}">
                <a16:creationId xmlns:a16="http://schemas.microsoft.com/office/drawing/2014/main" id="{D6ABE0FF-09B1-435D-5542-24E0BCDCD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79368"/>
            <a:ext cx="5414240" cy="40786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296F1D-156B-E5A0-5A36-E9C3AE5A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Model analysis: graphical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FBCFF-BCF1-D4A9-0CEF-DB530C3505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36800"/>
                <a:ext cx="7931727" cy="429622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NL" dirty="0"/>
                  <a:t>Draw arrows to indicate the direction of change and determine stability</a:t>
                </a:r>
              </a:p>
              <a:p>
                <a:pPr marL="0" indent="0">
                  <a:buNone/>
                </a:pPr>
                <a:endParaRPr lang="en-NL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𝑐𝑚𝑊</m:t>
                          </m:r>
                        </m:e>
                      </m:d>
                      <m:r>
                        <a:rPr lang="nl-NL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endParaRPr lang="nl-NL" i="1" dirty="0"/>
              </a:p>
              <a:p>
                <a:pPr marL="0" indent="0">
                  <a:buNone/>
                </a:pPr>
                <a:endParaRPr lang="en-NL" dirty="0"/>
              </a:p>
              <a:p>
                <a:pPr marL="0" indent="0">
                  <a:buNone/>
                </a:pPr>
                <a:endParaRPr lang="en-NL" dirty="0"/>
              </a:p>
              <a:p>
                <a:pPr marL="514350" indent="-514350">
                  <a:buAutoNum type="arabicParenR"/>
                </a:pPr>
                <a:endParaRPr lang="nl-NL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FBCFF-BCF1-D4A9-0CEF-DB530C3505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36800"/>
                <a:ext cx="7931727" cy="4296229"/>
              </a:xfrm>
              <a:blipFill>
                <a:blip r:embed="rId5"/>
                <a:stretch>
                  <a:fillRect l="-1600" t="-235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54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813E-C0AB-42EE-AD0F-107D8093C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Lecture goals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43542-552B-4E5F-A532-4D36CE5A3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7772"/>
            <a:ext cx="10515600" cy="4325258"/>
          </a:xfrm>
        </p:spPr>
        <p:txBody>
          <a:bodyPr/>
          <a:lstStyle/>
          <a:p>
            <a:r>
              <a:rPr lang="en-GB" dirty="0"/>
              <a:t>After this lecture you can:</a:t>
            </a:r>
          </a:p>
          <a:p>
            <a:endParaRPr lang="en-GB" dirty="0"/>
          </a:p>
          <a:p>
            <a:pPr lvl="1"/>
            <a:r>
              <a:rPr lang="en-GB" dirty="0"/>
              <a:t>Formulate a 1dim ODE model </a:t>
            </a:r>
          </a:p>
          <a:p>
            <a:pPr lvl="1"/>
            <a:r>
              <a:rPr lang="en-GB" dirty="0"/>
              <a:t>Calculate equilibria for a 1dim ODE model</a:t>
            </a:r>
          </a:p>
          <a:p>
            <a:pPr lvl="1"/>
            <a:r>
              <a:rPr lang="en-GB" dirty="0"/>
              <a:t>Determine the stability and dynamics of 1dim ODE models using graphical analysis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1957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13F84-1374-E3AC-4BA8-01636E299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unction with Gateway Arch in the background&#10;&#10;AI-generated content may be incorrect.">
            <a:extLst>
              <a:ext uri="{FF2B5EF4-FFF2-40B4-BE49-F238E27FC236}">
                <a16:creationId xmlns:a16="http://schemas.microsoft.com/office/drawing/2014/main" id="{49FE2D87-CC73-E4AF-6218-A50605286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0" y="4259225"/>
            <a:ext cx="3449783" cy="2598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BE4CC4-A3D2-AA1D-C425-4BC53D03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Model analysis: graphical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57F509-0E13-3019-0CBD-B5636FAB54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36800"/>
                <a:ext cx="10176164" cy="429622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NL" dirty="0"/>
                  <a:t>Draw solutions of </a:t>
                </a:r>
                <a:r>
                  <a:rPr lang="en-NL" i="1" dirty="0"/>
                  <a:t>W(t)</a:t>
                </a:r>
                <a:r>
                  <a:rPr lang="en-NL" dirty="0"/>
                  <a:t> in the </a:t>
                </a:r>
                <a:r>
                  <a:rPr lang="en-NL" i="1" dirty="0"/>
                  <a:t>W/t</a:t>
                </a:r>
                <a:r>
                  <a:rPr lang="en-NL" dirty="0"/>
                  <a:t> plane for different initial values of </a:t>
                </a:r>
                <a:r>
                  <a:rPr lang="en-NL" i="1" dirty="0"/>
                  <a:t>W(0)</a:t>
                </a:r>
                <a:br>
                  <a:rPr lang="en-NL" dirty="0"/>
                </a:br>
                <a:endParaRPr lang="en-NL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𝑐𝑚𝑊</m:t>
                          </m:r>
                        </m:e>
                      </m:d>
                      <m:r>
                        <a:rPr lang="nl-NL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endParaRPr lang="nl-NL" i="1" dirty="0"/>
              </a:p>
              <a:p>
                <a:pPr marL="0" indent="0">
                  <a:buNone/>
                </a:pPr>
                <a:endParaRPr lang="en-NL" dirty="0"/>
              </a:p>
              <a:p>
                <a:pPr marL="0" indent="0">
                  <a:buNone/>
                </a:pPr>
                <a:endParaRPr lang="en-NL" dirty="0"/>
              </a:p>
              <a:p>
                <a:pPr marL="514350" indent="-514350">
                  <a:buAutoNum type="arabicParenR"/>
                </a:pPr>
                <a:endParaRPr lang="nl-NL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57F509-0E13-3019-0CBD-B5636FAB54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36800"/>
                <a:ext cx="10176164" cy="4296229"/>
              </a:xfrm>
              <a:blipFill>
                <a:blip r:embed="rId4"/>
                <a:stretch>
                  <a:fillRect l="-1247" t="-235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function&#10;&#10;AI-generated content may be incorrect.">
            <a:extLst>
              <a:ext uri="{FF2B5EF4-FFF2-40B4-BE49-F238E27FC236}">
                <a16:creationId xmlns:a16="http://schemas.microsoft.com/office/drawing/2014/main" id="{9887E984-3D40-0E4B-5452-ADB1CF591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0" y="3156858"/>
            <a:ext cx="47879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3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5BFB7-6CD9-3C8F-F44F-DE5FA51CA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1D15B-A611-C0F8-85E8-91AEB3289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Model analysis: graphical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0E891-FAD5-2F4E-8C36-F756684BAA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36800"/>
                <a:ext cx="10176164" cy="429622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NL" dirty="0"/>
                  <a:t>Draw the per capita growth rate as a function of population density</a:t>
                </a:r>
              </a:p>
              <a:p>
                <a:pPr marL="0" indent="0">
                  <a:buNone/>
                </a:pPr>
                <a:endParaRPr lang="en-NL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𝑐𝑚𝑊</m:t>
                          </m:r>
                        </m:e>
                      </m:d>
                      <m:r>
                        <a:rPr lang="nl-NL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f>
                        <m:fPr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𝑐𝑚𝑊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endParaRPr lang="nl-NL" i="1" dirty="0"/>
              </a:p>
              <a:p>
                <a:pPr marL="0" indent="0">
                  <a:buNone/>
                </a:pPr>
                <a:endParaRPr lang="en-NL" dirty="0"/>
              </a:p>
              <a:p>
                <a:pPr marL="0" indent="0">
                  <a:buNone/>
                </a:pPr>
                <a:endParaRPr lang="en-NL" dirty="0"/>
              </a:p>
              <a:p>
                <a:pPr marL="514350" indent="-514350">
                  <a:buAutoNum type="arabicParenR"/>
                </a:pPr>
                <a:endParaRPr lang="nl-NL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0E891-FAD5-2F4E-8C36-F756684BA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36800"/>
                <a:ext cx="10176164" cy="4296229"/>
              </a:xfrm>
              <a:blipFill>
                <a:blip r:embed="rId3"/>
                <a:stretch>
                  <a:fillRect l="-1247" t="-235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line graph with a point&#10;&#10;AI-generated content may be incorrect.">
            <a:extLst>
              <a:ext uri="{FF2B5EF4-FFF2-40B4-BE49-F238E27FC236}">
                <a16:creationId xmlns:a16="http://schemas.microsoft.com/office/drawing/2014/main" id="{FA096037-1E35-FC6D-4D8D-229E87C0B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977" y="2900218"/>
            <a:ext cx="47879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9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246B9-EBA4-A184-084B-3B637CA46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A44E1-396F-9409-E7C9-1BBF887AB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Model interpretation: which terms are density dependent?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FA6393-34FD-D28A-DE64-2B0AD747AA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36800"/>
                <a:ext cx="10176164" cy="4296229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NL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𝑐𝑚𝑊</m:t>
                          </m:r>
                        </m:e>
                      </m:d>
                      <m:r>
                        <a:rPr lang="nl-NL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f>
                        <m:fPr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𝑐𝑚𝑊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endParaRPr lang="nl-NL" i="1" dirty="0"/>
              </a:p>
              <a:p>
                <a:pPr marL="0" indent="0">
                  <a:buNone/>
                </a:pPr>
                <a:endParaRPr lang="en-NL" dirty="0"/>
              </a:p>
              <a:p>
                <a:pPr marL="0" indent="0">
                  <a:buNone/>
                </a:pPr>
                <a:endParaRPr lang="en-NL" dirty="0"/>
              </a:p>
              <a:p>
                <a:pPr marL="514350" indent="-514350">
                  <a:buAutoNum type="arabicParenR"/>
                </a:pPr>
                <a:endParaRPr lang="nl-NL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FA6393-34FD-D28A-DE64-2B0AD747A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36800"/>
                <a:ext cx="10176164" cy="4296229"/>
              </a:xfrm>
              <a:blipFill>
                <a:blip r:embed="rId3"/>
                <a:stretch>
                  <a:fillRect l="-37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7525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0DF0C-18D2-5251-47B4-FAF7855A0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58AA2-D063-EEBC-DF39-74F310479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Model interpretation: which terms are density dependent?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1C694B-5C99-65CE-26B7-10162B4BFC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36800"/>
                <a:ext cx="10176164" cy="4296229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NL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𝑐𝑚𝑊</m:t>
                          </m:r>
                        </m:e>
                      </m:d>
                      <m:r>
                        <a:rPr lang="nl-NL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𝑑𝑊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NL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  <m:f>
                      <m:fPr>
                        <m:ctrlPr>
                          <a:rPr lang="en-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i="1">
                            <a:latin typeface="Cambria Math" panose="02040503050406030204" pitchFamily="18" charset="0"/>
                          </a:rPr>
                          <m:t>𝑑𝑊</m:t>
                        </m:r>
                      </m:num>
                      <m:den>
                        <m:r>
                          <a:rPr lang="nl-NL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nl-NL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𝑐𝑚𝑊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nl-NL" dirty="0"/>
                  <a:t> </a:t>
                </a:r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endParaRPr lang="nl-NL" i="1" dirty="0"/>
              </a:p>
              <a:p>
                <a:pPr marL="0" indent="0">
                  <a:buNone/>
                </a:pPr>
                <a:endParaRPr lang="en-NL" dirty="0"/>
              </a:p>
              <a:p>
                <a:pPr marL="0" indent="0">
                  <a:buNone/>
                </a:pPr>
                <a:endParaRPr lang="en-NL" dirty="0"/>
              </a:p>
              <a:p>
                <a:pPr marL="514350" indent="-514350">
                  <a:buAutoNum type="arabicParenR"/>
                </a:pPr>
                <a:endParaRPr lang="nl-NL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1C694B-5C99-65CE-26B7-10162B4BFC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36800"/>
                <a:ext cx="10176164" cy="4296229"/>
              </a:xfrm>
              <a:blipFill>
                <a:blip r:embed="rId3"/>
                <a:stretch>
                  <a:fillRect l="-37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41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9B302-A530-0921-2A1F-F1B9171DC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55" y="781792"/>
            <a:ext cx="10515600" cy="856342"/>
          </a:xfrm>
        </p:spPr>
        <p:txBody>
          <a:bodyPr/>
          <a:lstStyle/>
          <a:p>
            <a:pPr algn="ctr"/>
            <a:r>
              <a:rPr lang="en-NL" dirty="0"/>
              <a:t>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25720-5744-D5E7-C047-D368C04153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9655" y="1477818"/>
                <a:ext cx="10515600" cy="429622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𝑎𝐾𝑁</m:t>
                          </m:r>
                        </m:num>
                        <m:den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𝑏𝑁</m:t>
                      </m:r>
                    </m:oMath>
                  </m:oMathPara>
                </a14:m>
                <a:endParaRPr lang="en-NL" sz="2400" dirty="0"/>
              </a:p>
              <a:p>
                <a:pPr marL="0" indent="0">
                  <a:buNone/>
                </a:pPr>
                <a:endParaRPr lang="en-NL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NL" sz="2400" dirty="0"/>
                  <a:t>Interpret all the different terms in t</a:t>
                </a:r>
                <a:r>
                  <a:rPr lang="en-US" sz="2400" dirty="0"/>
                  <a:t>he</a:t>
                </a:r>
                <a:r>
                  <a:rPr lang="en-NL" sz="2400" dirty="0"/>
                  <a:t> equation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NL" sz="2400" dirty="0"/>
                  <a:t>Determine and check the units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NL" sz="2400" dirty="0"/>
                  <a:t>Find the equilibria by solving d</a:t>
                </a:r>
                <a:r>
                  <a:rPr lang="en-NL" sz="2400" i="1" dirty="0"/>
                  <a:t>N</a:t>
                </a:r>
                <a:r>
                  <a:rPr lang="en-NL" sz="2400" dirty="0"/>
                  <a:t>/d</a:t>
                </a:r>
                <a:r>
                  <a:rPr lang="en-NL" sz="2400" i="1" dirty="0"/>
                  <a:t>t </a:t>
                </a:r>
                <a:r>
                  <a:rPr lang="en-NL" sz="2400" dirty="0"/>
                  <a:t> = 0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NL" sz="2400" dirty="0"/>
                  <a:t>Perform a graphical analysis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NL" sz="2000" dirty="0"/>
                  <a:t>Draw d</a:t>
                </a:r>
                <a:r>
                  <a:rPr lang="en-NL" sz="2000" i="1" dirty="0"/>
                  <a:t>N</a:t>
                </a:r>
                <a:r>
                  <a:rPr lang="en-NL" sz="2000" dirty="0"/>
                  <a:t>/d</a:t>
                </a:r>
                <a:r>
                  <a:rPr lang="en-NL" sz="2000" i="1" dirty="0"/>
                  <a:t>t</a:t>
                </a:r>
                <a:r>
                  <a:rPr lang="en-NL" sz="2000" dirty="0"/>
                  <a:t> as a function of N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NL" sz="2000" dirty="0"/>
                  <a:t>Indicate the equilibria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NL" sz="2000" dirty="0"/>
                  <a:t>Draw arrows to indicate the direction of change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NL" sz="2000" dirty="0"/>
                  <a:t>Determine the stability of t</a:t>
                </a:r>
                <a:r>
                  <a:rPr lang="en-US" sz="2000" dirty="0"/>
                  <a:t>he</a:t>
                </a:r>
                <a:r>
                  <a:rPr lang="en-NL" sz="2000" dirty="0"/>
                  <a:t> equilibria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NL" sz="2000" dirty="0"/>
                  <a:t>Draw several solutions of </a:t>
                </a:r>
                <a:r>
                  <a:rPr lang="en-NL" sz="2000" i="1" dirty="0"/>
                  <a:t>N(t)</a:t>
                </a:r>
                <a:r>
                  <a:rPr lang="en-NL" sz="2000" dirty="0"/>
                  <a:t> in the </a:t>
                </a:r>
                <a:r>
                  <a:rPr lang="en-NL" sz="2000" i="1" dirty="0"/>
                  <a:t>N/t</a:t>
                </a:r>
                <a:r>
                  <a:rPr lang="en-NL" sz="2000" dirty="0"/>
                  <a:t> plane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NL" sz="2000" dirty="0"/>
                  <a:t>Draw the per capita growth rate (1/</a:t>
                </a:r>
                <a:r>
                  <a:rPr lang="en-NL" sz="2000" i="1" dirty="0"/>
                  <a:t>N</a:t>
                </a:r>
                <a:r>
                  <a:rPr lang="en-NL" sz="2000" dirty="0"/>
                  <a:t> d</a:t>
                </a:r>
                <a:r>
                  <a:rPr lang="en-NL" sz="2000" i="1" dirty="0"/>
                  <a:t>N</a:t>
                </a:r>
                <a:r>
                  <a:rPr lang="en-NL" sz="2000" dirty="0"/>
                  <a:t>/d</a:t>
                </a:r>
                <a:r>
                  <a:rPr lang="en-NL" sz="2000" i="1" dirty="0"/>
                  <a:t>t</a:t>
                </a:r>
                <a:r>
                  <a:rPr lang="en-NL" sz="2000" dirty="0"/>
                  <a:t>)as a function of population density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25720-5744-D5E7-C047-D368C04153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655" y="1477818"/>
                <a:ext cx="10515600" cy="4296229"/>
              </a:xfrm>
              <a:blipFill>
                <a:blip r:embed="rId3"/>
                <a:stretch>
                  <a:fillRect l="-844" t="-590" b="-1976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6181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EC25-BDED-97C6-4E84-152BFD9F3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2559AE-59D1-58CA-AC47-438FBC5A2B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𝑎𝐾𝑁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𝑏𝑁</m:t>
                      </m:r>
                    </m:oMath>
                  </m:oMathPara>
                </a14:m>
                <a:endParaRPr lang="en-NL" dirty="0"/>
              </a:p>
              <a:p>
                <a:r>
                  <a:rPr lang="en-NL" dirty="0"/>
                  <a:t>Equilibria:</a:t>
                </a:r>
              </a:p>
              <a:p>
                <a:pPr lvl="1"/>
                <a:r>
                  <a:rPr lang="en-NL" dirty="0"/>
                  <a:t>N</a:t>
                </a:r>
                <a:r>
                  <a:rPr lang="en-NL" baseline="30000" dirty="0"/>
                  <a:t>*</a:t>
                </a:r>
                <a:r>
                  <a:rPr lang="en-NL" dirty="0"/>
                  <a:t> = 0</a:t>
                </a:r>
              </a:p>
              <a:p>
                <a:pPr lvl="1"/>
                <a:r>
                  <a:rPr lang="en-NL" dirty="0"/>
                  <a:t>N</a:t>
                </a:r>
                <a:r>
                  <a:rPr lang="en-NL" baseline="30000" dirty="0"/>
                  <a:t>* </a:t>
                </a:r>
                <a:r>
                  <a:rPr lang="en-NL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NL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NL" dirty="0"/>
              </a:p>
              <a:p>
                <a:pPr marL="457200" lvl="1" indent="0">
                  <a:buNone/>
                </a:pPr>
                <a:r>
                  <a:rPr lang="en-NL" i="1" dirty="0"/>
                  <a:t>Note that the second equilibrium is only biologically relevant if a&gt;b!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2559AE-59D1-58CA-AC47-438FBC5A2B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9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160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B5B2C-20CC-286E-D423-4C63B7591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AC83A-33A2-1F89-7EF3-20FBBCD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0B604-5A94-64C7-34CD-0ABD547F34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𝑎𝐾𝑁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𝑏𝑁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0B604-5A94-64C7-34CD-0ABD547F34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9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a curve&#10;&#10;AI-generated content may be incorrect.">
            <a:extLst>
              <a:ext uri="{FF2B5EF4-FFF2-40B4-BE49-F238E27FC236}">
                <a16:creationId xmlns:a16="http://schemas.microsoft.com/office/drawing/2014/main" id="{F2F11709-DBDA-F0F9-C009-7736D3E86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831" y="3251200"/>
            <a:ext cx="4787900" cy="3606800"/>
          </a:xfrm>
          <a:prstGeom prst="rect">
            <a:avLst/>
          </a:prstGeom>
        </p:spPr>
      </p:pic>
      <p:pic>
        <p:nvPicPr>
          <p:cNvPr id="7" name="Picture 6" descr="A diagram of a curve&#10;&#10;AI-generated content may be incorrect.">
            <a:extLst>
              <a:ext uri="{FF2B5EF4-FFF2-40B4-BE49-F238E27FC236}">
                <a16:creationId xmlns:a16="http://schemas.microsoft.com/office/drawing/2014/main" id="{CF0045B8-7F5C-37EF-CDAC-CCB65AAB7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41" y="3251200"/>
            <a:ext cx="4787900" cy="360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8F0BE8-CEB5-29D0-A020-A1A9AD767A59}"/>
              </a:ext>
            </a:extLst>
          </p:cNvPr>
          <p:cNvSpPr txBox="1"/>
          <p:nvPr/>
        </p:nvSpPr>
        <p:spPr>
          <a:xfrm>
            <a:off x="2221254" y="2935905"/>
            <a:ext cx="159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en-NL" dirty="0"/>
              <a:t>f a&gt;b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9F65B-8F9F-B3F9-FBFA-5177FAE9BFD3}"/>
              </a:ext>
            </a:extLst>
          </p:cNvPr>
          <p:cNvSpPr txBox="1"/>
          <p:nvPr/>
        </p:nvSpPr>
        <p:spPr>
          <a:xfrm>
            <a:off x="9174109" y="2935905"/>
            <a:ext cx="159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en-NL" dirty="0"/>
              <a:t>f a&lt;b</a:t>
            </a:r>
          </a:p>
        </p:txBody>
      </p:sp>
    </p:spTree>
    <p:extLst>
      <p:ext uri="{BB962C8B-B14F-4D97-AF65-F5344CB8AC3E}">
        <p14:creationId xmlns:p14="http://schemas.microsoft.com/office/powerpoint/2010/main" val="3752335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EB826-C391-C830-1839-080CB0CF0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7A02E-0A81-7E9B-268C-6C5FC889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C0BED4-EDEF-791C-8226-03E8838C58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𝑎𝐾𝑁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𝑏𝑁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C0BED4-EDEF-791C-8226-03E8838C58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9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FC728CE-42B5-1AFC-00A8-CB6A0711206A}"/>
              </a:ext>
            </a:extLst>
          </p:cNvPr>
          <p:cNvSpPr txBox="1"/>
          <p:nvPr/>
        </p:nvSpPr>
        <p:spPr>
          <a:xfrm>
            <a:off x="1163781" y="2468076"/>
            <a:ext cx="159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Assuming</a:t>
            </a:r>
            <a:r>
              <a:rPr lang="nl-NL" dirty="0"/>
              <a:t> a &gt; b</a:t>
            </a:r>
            <a:endParaRPr lang="en-NL" dirty="0"/>
          </a:p>
        </p:txBody>
      </p:sp>
      <p:pic>
        <p:nvPicPr>
          <p:cNvPr id="6" name="Picture 5" descr="A graph of a function&#10;&#10;AI-generated content may be incorrect.">
            <a:extLst>
              <a:ext uri="{FF2B5EF4-FFF2-40B4-BE49-F238E27FC236}">
                <a16:creationId xmlns:a16="http://schemas.microsoft.com/office/drawing/2014/main" id="{D28D5209-1D7D-EC59-2980-2B719DFCE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247241"/>
            <a:ext cx="4787900" cy="3606800"/>
          </a:xfrm>
          <a:prstGeom prst="rect">
            <a:avLst/>
          </a:prstGeom>
        </p:spPr>
      </p:pic>
      <p:pic>
        <p:nvPicPr>
          <p:cNvPr id="11" name="Picture 10" descr="A black line on a white background&#10;&#10;AI-generated content may be incorrect.">
            <a:extLst>
              <a:ext uri="{FF2B5EF4-FFF2-40B4-BE49-F238E27FC236}">
                <a16:creationId xmlns:a16="http://schemas.microsoft.com/office/drawing/2014/main" id="{DD9F404E-BA2D-6CB7-0003-F5D94BA880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91" y="3251200"/>
            <a:ext cx="47879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05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C16DC-4E91-4D62-8664-19A9B9072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9C17B-23B6-67FC-49C5-16730754B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55" y="781792"/>
            <a:ext cx="10515600" cy="856342"/>
          </a:xfrm>
        </p:spPr>
        <p:txBody>
          <a:bodyPr/>
          <a:lstStyle/>
          <a:p>
            <a:pPr algn="ctr"/>
            <a:r>
              <a:rPr lang="en-NL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3AB4-25FD-E923-D9C5-390B9344D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55" y="1477818"/>
            <a:ext cx="10515600" cy="4296229"/>
          </a:xfrm>
        </p:spPr>
        <p:txBody>
          <a:bodyPr/>
          <a:lstStyle/>
          <a:p>
            <a:pPr marL="0" indent="0">
              <a:buNone/>
            </a:pPr>
            <a:r>
              <a:rPr lang="en-NL" sz="2400" dirty="0"/>
              <a:t>For each of the models on the whiteboard, do the following</a:t>
            </a:r>
          </a:p>
          <a:p>
            <a:pPr marL="0" indent="0">
              <a:buNone/>
            </a:pPr>
            <a:endParaRPr lang="en-NL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77C813-E32A-BC68-9E5F-991231665247}"/>
              </a:ext>
            </a:extLst>
          </p:cNvPr>
          <p:cNvSpPr txBox="1">
            <a:spLocks/>
          </p:cNvSpPr>
          <p:nvPr/>
        </p:nvSpPr>
        <p:spPr>
          <a:xfrm>
            <a:off x="852055" y="1630218"/>
            <a:ext cx="10515600" cy="4296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NL" sz="2400" dirty="0"/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Interpret all the different terms in t</a:t>
            </a:r>
            <a:r>
              <a:rPr lang="en-US" sz="2400" dirty="0"/>
              <a:t>he</a:t>
            </a:r>
            <a:r>
              <a:rPr lang="en-NL" sz="2400" dirty="0"/>
              <a:t> equation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Determine and check the units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Find the equilibria by solving d</a:t>
            </a:r>
            <a:r>
              <a:rPr lang="en-NL" sz="2400" i="1" dirty="0"/>
              <a:t>N</a:t>
            </a:r>
            <a:r>
              <a:rPr lang="en-NL" sz="2400" dirty="0"/>
              <a:t>/d</a:t>
            </a:r>
            <a:r>
              <a:rPr lang="en-NL" sz="2400" i="1" dirty="0"/>
              <a:t>t </a:t>
            </a:r>
            <a:r>
              <a:rPr lang="en-NL" sz="2400" dirty="0"/>
              <a:t> = 0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Perform a graphical analysis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NL" sz="2000" dirty="0"/>
              <a:t>Draw d</a:t>
            </a:r>
            <a:r>
              <a:rPr lang="en-NL" sz="2000" i="1" dirty="0"/>
              <a:t>N</a:t>
            </a:r>
            <a:r>
              <a:rPr lang="en-NL" sz="2000" dirty="0"/>
              <a:t>/d</a:t>
            </a:r>
            <a:r>
              <a:rPr lang="en-NL" sz="2000" i="1" dirty="0"/>
              <a:t>t</a:t>
            </a:r>
            <a:r>
              <a:rPr lang="en-NL" sz="2000" dirty="0"/>
              <a:t> as a function of 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NL" sz="2000" dirty="0"/>
              <a:t>Indicate the equilibria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NL" sz="2000" dirty="0"/>
              <a:t>Draw arrows to indicate the direction of change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NL" sz="2000" dirty="0"/>
              <a:t>Determine the stability of t</a:t>
            </a:r>
            <a:r>
              <a:rPr lang="en-US" sz="2000" dirty="0"/>
              <a:t>he</a:t>
            </a:r>
            <a:r>
              <a:rPr lang="en-NL" sz="2000" dirty="0"/>
              <a:t> equilibria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NL" sz="2000" dirty="0"/>
              <a:t>Draw several solutions of </a:t>
            </a:r>
            <a:r>
              <a:rPr lang="en-NL" sz="2000" i="1" dirty="0"/>
              <a:t>N(t)</a:t>
            </a:r>
            <a:r>
              <a:rPr lang="en-NL" sz="2000" dirty="0"/>
              <a:t> in the </a:t>
            </a:r>
            <a:r>
              <a:rPr lang="en-NL" sz="2000" i="1" dirty="0"/>
              <a:t>N/t</a:t>
            </a:r>
            <a:r>
              <a:rPr lang="en-NL" sz="2000" dirty="0"/>
              <a:t> plane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NL" sz="2000" dirty="0"/>
              <a:t>Draw the per capita growth rate (1/</a:t>
            </a:r>
            <a:r>
              <a:rPr lang="en-NL" sz="2000" i="1" dirty="0"/>
              <a:t>N</a:t>
            </a:r>
            <a:r>
              <a:rPr lang="en-NL" sz="2000" dirty="0"/>
              <a:t> d</a:t>
            </a:r>
            <a:r>
              <a:rPr lang="en-NL" sz="2000" i="1" dirty="0"/>
              <a:t>N</a:t>
            </a:r>
            <a:r>
              <a:rPr lang="en-NL" sz="2000" dirty="0"/>
              <a:t>/d</a:t>
            </a:r>
            <a:r>
              <a:rPr lang="en-NL" sz="2000" i="1" dirty="0"/>
              <a:t>t</a:t>
            </a:r>
            <a:r>
              <a:rPr lang="en-NL" sz="2000" dirty="0"/>
              <a:t>) as a function of population density</a:t>
            </a:r>
          </a:p>
        </p:txBody>
      </p:sp>
    </p:spTree>
    <p:extLst>
      <p:ext uri="{BB962C8B-B14F-4D97-AF65-F5344CB8AC3E}">
        <p14:creationId xmlns:p14="http://schemas.microsoft.com/office/powerpoint/2010/main" val="814780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8471F-75A0-A5DC-1577-C0BB0A568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Equations to practice with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B79F3B-0351-5E13-CA8A-696E47FCE4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NL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i="1">
                            <a:latin typeface="Cambria Math" panose="02040503050406030204" pitchFamily="18" charset="0"/>
                          </a:rPr>
                          <m:t>𝑑𝑁</m:t>
                        </m:r>
                      </m:num>
                      <m:den>
                        <m:r>
                          <a:rPr lang="nl-NL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nl-NL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𝑟𝑁</m:t>
                    </m:r>
                    <m:d>
                      <m:d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nl-NL" b="0" i="0" smtClean="0">
                        <a:latin typeface="Cambria Math" panose="02040503050406030204" pitchFamily="18" charset="0"/>
                      </a:rPr>
                      <m:t>Level</m:t>
                    </m:r>
                    <m:r>
                      <a:rPr lang="nl-NL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nl-NL" b="0" i="0" smtClean="0">
                        <a:latin typeface="Cambria Math" panose="02040503050406030204" pitchFamily="18" charset="0"/>
                      </a:rPr>
                      <m:t>easy</m:t>
                    </m:r>
                  </m:oMath>
                </a14:m>
                <a:endParaRPr lang="nl-NL" i="1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i="1">
                            <a:latin typeface="Cambria Math" panose="02040503050406030204" pitchFamily="18" charset="0"/>
                          </a:rPr>
                          <m:t>𝑑𝑁</m:t>
                        </m:r>
                      </m:num>
                      <m:den>
                        <m:r>
                          <a:rPr lang="nl-NL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nl-NL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𝑟𝑁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nl-NL" i="1" dirty="0"/>
                  <a:t> </a:t>
                </a:r>
                <a:r>
                  <a:rPr lang="nl-NL" dirty="0"/>
                  <a:t>Level: </a:t>
                </a:r>
                <a:r>
                  <a:rPr lang="nl-NL" dirty="0" err="1"/>
                  <a:t>intermediate</a:t>
                </a:r>
                <a:endParaRPr lang="nl-NL" i="1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i="1">
                            <a:latin typeface="Cambria Math" panose="02040503050406030204" pitchFamily="18" charset="0"/>
                          </a:rPr>
                          <m:t>𝑑𝑁</m:t>
                        </m:r>
                      </m:num>
                      <m:den>
                        <m:r>
                          <a:rPr lang="nl-NL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nl-NL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nl-NL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e>
                    </m:d>
                    <m:r>
                      <a:rPr lang="nl-NL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𝑚𝑁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i="1" dirty="0"/>
                  <a:t>  </a:t>
                </a:r>
                <a:r>
                  <a:rPr lang="nl-NL" dirty="0"/>
                  <a:t>Level: hard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nl-NL" i="1" dirty="0"/>
              </a:p>
              <a:p>
                <a:pPr marL="0" indent="0">
                  <a:buNone/>
                </a:pPr>
                <a:r>
                  <a:rPr lang="nl-NL" dirty="0" err="1"/>
                  <a:t>Note</a:t>
                </a:r>
                <a:r>
                  <a:rPr lang="nl-NL" dirty="0"/>
                  <a:t> </a:t>
                </a:r>
                <a:r>
                  <a:rPr lang="nl-NL" dirty="0" err="1"/>
                  <a:t>that</a:t>
                </a:r>
                <a:r>
                  <a:rPr lang="nl-NL" dirty="0"/>
                  <a:t> 2 </a:t>
                </a:r>
                <a:r>
                  <a:rPr lang="nl-NL" dirty="0" err="1"/>
                  <a:t>and</a:t>
                </a:r>
                <a:r>
                  <a:rPr lang="nl-NL" dirty="0"/>
                  <a:t> 3 are </a:t>
                </a:r>
                <a:r>
                  <a:rPr lang="nl-NL" dirty="0" err="1"/>
                  <a:t>very</a:t>
                </a:r>
                <a:r>
                  <a:rPr lang="nl-NL" dirty="0"/>
                  <a:t> </a:t>
                </a:r>
                <a:r>
                  <a:rPr lang="nl-NL" dirty="0" err="1"/>
                  <a:t>similar</a:t>
                </a:r>
                <a:r>
                  <a:rPr lang="nl-NL" dirty="0"/>
                  <a:t>, </a:t>
                </a:r>
                <a:r>
                  <a:rPr lang="nl-NL" dirty="0" err="1"/>
                  <a:t>you</a:t>
                </a:r>
                <a:r>
                  <a:rPr lang="nl-NL" dirty="0"/>
                  <a:t> </a:t>
                </a:r>
                <a:r>
                  <a:rPr lang="nl-NL" dirty="0" err="1"/>
                  <a:t>can</a:t>
                </a:r>
                <a:r>
                  <a:rPr lang="nl-NL" dirty="0"/>
                  <a:t> </a:t>
                </a:r>
                <a:r>
                  <a:rPr lang="nl-NL" dirty="0" err="1"/>
                  <a:t>choose</a:t>
                </a:r>
                <a:r>
                  <a:rPr lang="nl-NL" dirty="0"/>
                  <a:t> </a:t>
                </a:r>
                <a:r>
                  <a:rPr lang="nl-NL" dirty="0" err="1"/>
                  <a:t>one</a:t>
                </a:r>
                <a:r>
                  <a:rPr lang="nl-NL" dirty="0"/>
                  <a:t> of </a:t>
                </a:r>
                <a:r>
                  <a:rPr lang="nl-NL" dirty="0" err="1"/>
                  <a:t>them</a:t>
                </a:r>
                <a:endParaRPr lang="nl-NL" dirty="0"/>
              </a:p>
              <a:p>
                <a:pPr marL="514350" indent="-514350">
                  <a:buFont typeface="+mj-lt"/>
                  <a:buAutoNum type="arabicPeriod"/>
                </a:pPr>
                <a:endParaRPr lang="nl-NL" i="1" dirty="0"/>
              </a:p>
              <a:p>
                <a:pPr marL="514350" indent="-514350">
                  <a:buFont typeface="+mj-lt"/>
                  <a:buAutoNum type="arabicPeriod"/>
                </a:pPr>
                <a:endParaRPr lang="nl-NL" i="1" dirty="0"/>
              </a:p>
              <a:p>
                <a:pPr marL="514350" indent="-514350">
                  <a:buFont typeface="+mj-lt"/>
                  <a:buAutoNum type="arabicPeriod"/>
                </a:pP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B79F3B-0351-5E13-CA8A-696E47FCE4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604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5A73A-3969-45B0-46FF-EE00FEE8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Modelling wolves on the Ginkelse Heide</a:t>
            </a:r>
          </a:p>
        </p:txBody>
      </p:sp>
      <p:pic>
        <p:nvPicPr>
          <p:cNvPr id="4" name="Picture 3" descr="A collage of different images of wolves&#10;&#10;AI-generated content may be incorrect.">
            <a:extLst>
              <a:ext uri="{FF2B5EF4-FFF2-40B4-BE49-F238E27FC236}">
                <a16:creationId xmlns:a16="http://schemas.microsoft.com/office/drawing/2014/main" id="{1B041C44-44A2-DFD8-B7C3-EA6EFABD22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000" r="50000"/>
          <a:stretch>
            <a:fillRect/>
          </a:stretch>
        </p:blipFill>
        <p:spPr>
          <a:xfrm>
            <a:off x="3281897" y="2358625"/>
            <a:ext cx="5628206" cy="419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79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98451-B96C-9C0F-2F4B-F933091BC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517C6-D61E-FA84-863D-121CAA921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Solutions model 1: Logistic growth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D9038-D0F3-9344-F93E-9E62E9AFFA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NL" dirty="0"/>
              </a:p>
              <a:p>
                <a:pPr marL="0" indent="0">
                  <a:buNone/>
                </a:pPr>
                <a:endParaRPr lang="en-NL" dirty="0"/>
              </a:p>
              <a:p>
                <a:r>
                  <a:rPr lang="en-NL" dirty="0"/>
                  <a:t>Equilibria:</a:t>
                </a:r>
              </a:p>
              <a:p>
                <a:pPr lvl="1"/>
                <a:r>
                  <a:rPr lang="en-NL" i="1" dirty="0"/>
                  <a:t>N</a:t>
                </a:r>
                <a:r>
                  <a:rPr lang="en-NL" i="1" baseline="30000" dirty="0"/>
                  <a:t>*</a:t>
                </a:r>
                <a:r>
                  <a:rPr lang="en-NL" i="1" dirty="0"/>
                  <a:t> = 0</a:t>
                </a:r>
              </a:p>
              <a:p>
                <a:pPr lvl="1"/>
                <a:r>
                  <a:rPr lang="en-NL" i="1" dirty="0"/>
                  <a:t>N</a:t>
                </a:r>
                <a:r>
                  <a:rPr lang="en-NL" i="1" baseline="30000" dirty="0"/>
                  <a:t>* </a:t>
                </a:r>
                <a:r>
                  <a:rPr lang="en-NL" i="1" dirty="0"/>
                  <a:t>= K</a:t>
                </a:r>
              </a:p>
              <a:p>
                <a:endParaRPr lang="en-NL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D9038-D0F3-9344-F93E-9E62E9AFFA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9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curve with Gateway Arch in the background&#10;&#10;AI-generated content may be incorrect.">
            <a:extLst>
              <a:ext uri="{FF2B5EF4-FFF2-40B4-BE49-F238E27FC236}">
                <a16:creationId xmlns:a16="http://schemas.microsoft.com/office/drawing/2014/main" id="{3E808F6D-6F51-1FCE-7D69-E6B6865A5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014" y="3251200"/>
            <a:ext cx="47879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89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BE66C-23F5-6017-E3C7-EEFAFB642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B7348-CBBB-2B04-4BFA-F1B92D3D7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Solutions model 1: Logistic growth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A1F580-800B-86D9-E8AB-25029D8E3D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NL" dirty="0"/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A1F580-800B-86D9-E8AB-25029D8E3D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9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of a function&#10;&#10;AI-generated content may be incorrect.">
            <a:extLst>
              <a:ext uri="{FF2B5EF4-FFF2-40B4-BE49-F238E27FC236}">
                <a16:creationId xmlns:a16="http://schemas.microsoft.com/office/drawing/2014/main" id="{5FAB8049-B8C0-BD08-A538-635B208CC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50" y="3251200"/>
            <a:ext cx="47879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37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E8302-524C-2BD6-70C4-D3F81CABA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E590-8E9E-5E4F-D384-2AED242C2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Solutions model 1: Logistic growth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ED343-DEAB-98CB-9B62-DA55CC0240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NL" dirty="0"/>
              </a:p>
              <a:p>
                <a:pPr marL="0" indent="0">
                  <a:buNone/>
                </a:pPr>
                <a:endParaRPr lang="en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f>
                        <m:fPr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NL" dirty="0"/>
              </a:p>
              <a:p>
                <a:pPr marL="0" indent="0">
                  <a:buNone/>
                </a:pPr>
                <a:endParaRPr lang="en-NL" dirty="0"/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ED343-DEAB-98CB-9B62-DA55CC0240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62" t="-29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line graph with a point&#10;&#10;AI-generated content may be incorrect.">
            <a:extLst>
              <a:ext uri="{FF2B5EF4-FFF2-40B4-BE49-F238E27FC236}">
                <a16:creationId xmlns:a16="http://schemas.microsoft.com/office/drawing/2014/main" id="{4956A13F-857C-E59C-A73A-EBC2E7979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181" y="2336800"/>
            <a:ext cx="5846619" cy="440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61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AB17A-396E-F80E-328E-702837A9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4587B-13D6-B58E-D9A7-0CAFBFD6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Solutions model 2: Allee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B5683E-07E8-3181-0144-D4C7F61BE5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95056"/>
                <a:ext cx="10515600" cy="463797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𝑟𝑁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i="1" dirty="0"/>
              </a:p>
              <a:p>
                <a:pPr marL="0" indent="0">
                  <a:buNone/>
                </a:pPr>
                <a:endParaRPr lang="nl-NL" i="1" dirty="0"/>
              </a:p>
              <a:p>
                <a:r>
                  <a:rPr lang="nl-NL" dirty="0" err="1"/>
                  <a:t>Equilibria</a:t>
                </a:r>
                <a:r>
                  <a:rPr lang="nl-NL" dirty="0"/>
                  <a:t>:</a:t>
                </a:r>
              </a:p>
              <a:p>
                <a:pPr lvl="1"/>
                <a:r>
                  <a:rPr lang="nl-NL" i="1" dirty="0"/>
                  <a:t>N</a:t>
                </a:r>
                <a:r>
                  <a:rPr lang="nl-NL" i="1" baseline="30000" dirty="0"/>
                  <a:t>* </a:t>
                </a:r>
                <a:r>
                  <a:rPr lang="nl-NL" i="1" dirty="0"/>
                  <a:t>= 0</a:t>
                </a:r>
              </a:p>
              <a:p>
                <a:pPr lvl="1"/>
                <a:r>
                  <a:rPr lang="nl-NL" i="1" dirty="0"/>
                  <a:t>N</a:t>
                </a:r>
                <a:r>
                  <a:rPr lang="nl-NL" i="1" baseline="30000" dirty="0"/>
                  <a:t>* </a:t>
                </a:r>
                <a:r>
                  <a:rPr lang="nl-NL" i="1" dirty="0"/>
                  <a:t>= a</a:t>
                </a:r>
              </a:p>
              <a:p>
                <a:pPr lvl="1"/>
                <a:r>
                  <a:rPr lang="nl-NL" i="1" dirty="0"/>
                  <a:t>N</a:t>
                </a:r>
                <a:r>
                  <a:rPr lang="nl-NL" i="1" baseline="30000" dirty="0"/>
                  <a:t>* </a:t>
                </a:r>
                <a:r>
                  <a:rPr lang="nl-NL" i="1" dirty="0"/>
                  <a:t>= b</a:t>
                </a:r>
              </a:p>
              <a:p>
                <a:endParaRPr lang="en-NL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B5683E-07E8-3181-0144-D4C7F61BE5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95056"/>
                <a:ext cx="10515600" cy="4637974"/>
              </a:xfrm>
              <a:blipFill>
                <a:blip r:embed="rId3"/>
                <a:stretch>
                  <a:fillRect l="-1086" t="-27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543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B8394-832D-3734-4FEA-949ABF124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064C-342D-F392-5C8B-A8DD278C3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Solutions model 2: Allee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00604E-1F6E-2C9F-C565-D88B6FEB87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95056"/>
                <a:ext cx="10515600" cy="463797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𝑟𝑁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i="1" dirty="0"/>
              </a:p>
              <a:p>
                <a:pPr marL="0" indent="0">
                  <a:buNone/>
                </a:pPr>
                <a:endParaRPr lang="nl-NL" i="1" dirty="0"/>
              </a:p>
              <a:p>
                <a:pPr marL="0" indent="0">
                  <a:buNone/>
                </a:pPr>
                <a:endParaRPr lang="en-NL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00604E-1F6E-2C9F-C565-D88B6FEB87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95056"/>
                <a:ext cx="10515600" cy="4637974"/>
              </a:xfrm>
              <a:blipFill>
                <a:blip r:embed="rId2"/>
                <a:stretch>
                  <a:fillRect t="-27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curve&#10;&#10;AI-generated content may be incorrect.">
            <a:extLst>
              <a:ext uri="{FF2B5EF4-FFF2-40B4-BE49-F238E27FC236}">
                <a16:creationId xmlns:a16="http://schemas.microsoft.com/office/drawing/2014/main" id="{97A76351-E6A0-8FF3-22B0-84A9D466D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92" y="3259127"/>
            <a:ext cx="3822512" cy="2879558"/>
          </a:xfrm>
          <a:prstGeom prst="rect">
            <a:avLst/>
          </a:prstGeom>
        </p:spPr>
      </p:pic>
      <p:pic>
        <p:nvPicPr>
          <p:cNvPr id="7" name="Picture 6" descr="A diagram of a curve&#10;&#10;AI-generated content may be incorrect.">
            <a:extLst>
              <a:ext uri="{FF2B5EF4-FFF2-40B4-BE49-F238E27FC236}">
                <a16:creationId xmlns:a16="http://schemas.microsoft.com/office/drawing/2014/main" id="{2C1BB921-4B2A-1A8B-D10C-7553F9E20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62" y="3259127"/>
            <a:ext cx="3822512" cy="28795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F5B7EE-2018-0A2C-DA96-BBE30D407BB4}"/>
              </a:ext>
            </a:extLst>
          </p:cNvPr>
          <p:cNvSpPr txBox="1"/>
          <p:nvPr/>
        </p:nvSpPr>
        <p:spPr>
          <a:xfrm>
            <a:off x="5769263" y="2859976"/>
            <a:ext cx="159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en-NL" dirty="0"/>
              <a:t>f a&gt;b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B3964-F373-2BC1-669E-EDA769383EDA}"/>
              </a:ext>
            </a:extLst>
          </p:cNvPr>
          <p:cNvSpPr txBox="1"/>
          <p:nvPr/>
        </p:nvSpPr>
        <p:spPr>
          <a:xfrm>
            <a:off x="1778000" y="2851398"/>
            <a:ext cx="159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en-NL" dirty="0"/>
              <a:t>f a&lt;b</a:t>
            </a:r>
          </a:p>
        </p:txBody>
      </p:sp>
      <p:pic>
        <p:nvPicPr>
          <p:cNvPr id="6" name="Picture 5" descr="A graph of a curve&#10;&#10;AI-generated content may be incorrect.">
            <a:extLst>
              <a:ext uri="{FF2B5EF4-FFF2-40B4-BE49-F238E27FC236}">
                <a16:creationId xmlns:a16="http://schemas.microsoft.com/office/drawing/2014/main" id="{6C92964C-90DC-C493-5226-5D81A88DC8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326" y="3259127"/>
            <a:ext cx="3822512" cy="28795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C4E8FF-82A9-6319-134C-4B0EC6767251}"/>
              </a:ext>
            </a:extLst>
          </p:cNvPr>
          <p:cNvSpPr txBox="1"/>
          <p:nvPr/>
        </p:nvSpPr>
        <p:spPr>
          <a:xfrm>
            <a:off x="9617363" y="2889795"/>
            <a:ext cx="159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en-NL" dirty="0"/>
              <a:t>f a = b</a:t>
            </a:r>
          </a:p>
        </p:txBody>
      </p:sp>
    </p:spTree>
    <p:extLst>
      <p:ext uri="{BB962C8B-B14F-4D97-AF65-F5344CB8AC3E}">
        <p14:creationId xmlns:p14="http://schemas.microsoft.com/office/powerpoint/2010/main" val="2205098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B56FE-6225-1FD7-1F13-4E3A14667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EA921-D2F6-97CD-6631-3A172F651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Solutions model 2: Allee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5FD58B-4820-781A-8BEA-2CDA2E9840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95056"/>
                <a:ext cx="10515600" cy="463797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𝑟𝑁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i="1" dirty="0"/>
              </a:p>
              <a:p>
                <a:pPr marL="0" indent="0">
                  <a:buNone/>
                </a:pPr>
                <a:endParaRPr lang="nl-NL" i="1" dirty="0"/>
              </a:p>
              <a:p>
                <a:endParaRPr lang="en-NL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5FD58B-4820-781A-8BEA-2CDA2E9840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95056"/>
                <a:ext cx="10515600" cy="4637974"/>
              </a:xfrm>
              <a:blipFill>
                <a:blip r:embed="rId2"/>
                <a:stretch>
                  <a:fillRect t="-27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CAF574-B0FB-4217-B04E-5BF0ABACC2C5}"/>
              </a:ext>
            </a:extLst>
          </p:cNvPr>
          <p:cNvSpPr txBox="1"/>
          <p:nvPr/>
        </p:nvSpPr>
        <p:spPr>
          <a:xfrm>
            <a:off x="738909" y="2881991"/>
            <a:ext cx="159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Assuming</a:t>
            </a:r>
            <a:r>
              <a:rPr lang="nl-NL" dirty="0"/>
              <a:t> </a:t>
            </a:r>
            <a:r>
              <a:rPr lang="en-NL" dirty="0"/>
              <a:t>a&lt;b</a:t>
            </a:r>
          </a:p>
        </p:txBody>
      </p:sp>
      <p:pic>
        <p:nvPicPr>
          <p:cNvPr id="6" name="Picture 5" descr="A graph of a function&#10;&#10;AI-generated content may be incorrect.">
            <a:extLst>
              <a:ext uri="{FF2B5EF4-FFF2-40B4-BE49-F238E27FC236}">
                <a16:creationId xmlns:a16="http://schemas.microsoft.com/office/drawing/2014/main" id="{8F8D5786-E0ED-CB3C-0B47-F8BEFD33D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328" y="2851398"/>
            <a:ext cx="4787900" cy="3606800"/>
          </a:xfrm>
          <a:prstGeom prst="rect">
            <a:avLst/>
          </a:prstGeom>
        </p:spPr>
      </p:pic>
      <p:pic>
        <p:nvPicPr>
          <p:cNvPr id="11" name="Picture 10" descr="A black line on a white background&#10;&#10;AI-generated content may be incorrect.">
            <a:extLst>
              <a:ext uri="{FF2B5EF4-FFF2-40B4-BE49-F238E27FC236}">
                <a16:creationId xmlns:a16="http://schemas.microsoft.com/office/drawing/2014/main" id="{3B7094BF-C8DB-5871-61AD-FA7A3E813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305" y="2881868"/>
            <a:ext cx="47879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8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376DD-A62C-2C8C-4BC2-32BE9318B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7320"/>
            <a:ext cx="10515600" cy="856342"/>
          </a:xfrm>
        </p:spPr>
        <p:txBody>
          <a:bodyPr/>
          <a:lstStyle/>
          <a:p>
            <a:pPr algn="ctr"/>
            <a:r>
              <a:rPr lang="en-NL" dirty="0"/>
              <a:t>Solutions model 3: Allee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4622A7-C257-3FBA-4576-2757D41C20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38415"/>
                <a:ext cx="10515600" cy="429622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nl-NL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𝑚𝑁</m:t>
                      </m:r>
                    </m:oMath>
                  </m:oMathPara>
                </a14:m>
                <a:endParaRPr lang="en-NL" dirty="0"/>
              </a:p>
              <a:p>
                <a:r>
                  <a:rPr lang="en-NL" dirty="0"/>
                  <a:t>Equilibria (tip, use the quadratic function!):</a:t>
                </a:r>
              </a:p>
              <a:p>
                <a:pPr lvl="1"/>
                <a:r>
                  <a:rPr lang="nl-NL" dirty="0" err="1"/>
                  <a:t>if</a:t>
                </a:r>
                <a:r>
                  <a:rPr lang="nl-NL" dirty="0"/>
                  <a:t> </a:t>
                </a:r>
                <a:r>
                  <a:rPr lang="nl-NL" i="1" dirty="0" err="1"/>
                  <a:t>rk</a:t>
                </a:r>
                <a:r>
                  <a:rPr lang="nl-NL" i="1" dirty="0"/>
                  <a:t> </a:t>
                </a:r>
                <a:r>
                  <a:rPr lang="nl-NL" dirty="0"/>
                  <a:t>&gt; 4</a:t>
                </a:r>
                <a:r>
                  <a:rPr lang="nl-NL" i="1" dirty="0"/>
                  <a:t>m</a:t>
                </a:r>
              </a:p>
              <a:p>
                <a:pPr lvl="2"/>
                <a:r>
                  <a:rPr lang="nl-NL" i="1" dirty="0"/>
                  <a:t>N</a:t>
                </a:r>
                <a:r>
                  <a:rPr lang="nl-NL" i="1" baseline="30000" dirty="0"/>
                  <a:t>* </a:t>
                </a:r>
                <a:r>
                  <a:rPr lang="nl-NL" i="1" dirty="0"/>
                  <a:t>= 0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nl-NL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ad>
                      <m:radPr>
                        <m:degHide m:val="on"/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  <m:f>
                          <m:f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𝑟𝑚</m:t>
                            </m:r>
                          </m:num>
                          <m:den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e>
                    </m:rad>
                  </m:oMath>
                </a14:m>
                <a:endParaRPr lang="nl-NL" i="1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nl-NL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nl-NL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i="1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nl-NL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nl-NL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i="1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nl-NL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ad>
                      <m:radPr>
                        <m:degHide m:val="on"/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nl-NL" i="1">
                            <a:latin typeface="Cambria Math" panose="02040503050406030204" pitchFamily="18" charset="0"/>
                          </a:rPr>
                          <m:t>−4</m:t>
                        </m:r>
                        <m:f>
                          <m:fPr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𝑟𝑚</m:t>
                            </m:r>
                          </m:num>
                          <m:den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e>
                    </m:rad>
                  </m:oMath>
                </a14:m>
                <a:endParaRPr lang="nl-NL" i="1" dirty="0"/>
              </a:p>
              <a:p>
                <a:pPr lvl="1"/>
                <a:r>
                  <a:rPr lang="nl-NL" dirty="0" err="1"/>
                  <a:t>If</a:t>
                </a:r>
                <a:r>
                  <a:rPr lang="nl-NL" dirty="0"/>
                  <a:t> </a:t>
                </a:r>
                <a:r>
                  <a:rPr lang="nl-NL" i="1" dirty="0" err="1"/>
                  <a:t>rk</a:t>
                </a:r>
                <a:r>
                  <a:rPr lang="nl-NL" i="1" dirty="0"/>
                  <a:t> = 4m</a:t>
                </a:r>
              </a:p>
              <a:p>
                <a:pPr lvl="2"/>
                <a:r>
                  <a:rPr lang="nl-NL" i="1" dirty="0"/>
                  <a:t>N</a:t>
                </a:r>
                <a:r>
                  <a:rPr lang="nl-NL" i="1" baseline="30000" dirty="0"/>
                  <a:t>* </a:t>
                </a:r>
                <a:r>
                  <a:rPr lang="nl-NL" i="1" dirty="0"/>
                  <a:t>= 0</a:t>
                </a:r>
              </a:p>
              <a:p>
                <a:pPr lvl="2"/>
                <a:r>
                  <a:rPr lang="nl-NL" i="1" dirty="0"/>
                  <a:t>N</a:t>
                </a:r>
                <a:r>
                  <a:rPr lang="nl-NL" i="1" baseline="30000" dirty="0"/>
                  <a:t>*</a:t>
                </a:r>
                <a:r>
                  <a:rPr lang="nl-NL" i="1" dirty="0"/>
                  <a:t> =0.5*K</a:t>
                </a:r>
              </a:p>
              <a:p>
                <a:pPr lvl="1"/>
                <a:r>
                  <a:rPr lang="nl-NL" dirty="0" err="1"/>
                  <a:t>If</a:t>
                </a:r>
                <a:r>
                  <a:rPr lang="nl-NL" dirty="0"/>
                  <a:t> </a:t>
                </a:r>
                <a:r>
                  <a:rPr lang="nl-NL" i="1" dirty="0" err="1"/>
                  <a:t>rk</a:t>
                </a:r>
                <a:r>
                  <a:rPr lang="nl-NL" i="1" dirty="0"/>
                  <a:t> &lt; 4m</a:t>
                </a:r>
              </a:p>
              <a:p>
                <a:pPr lvl="2"/>
                <a:r>
                  <a:rPr lang="nl-NL" i="1" dirty="0"/>
                  <a:t>N</a:t>
                </a:r>
                <a:r>
                  <a:rPr lang="nl-NL" i="1" baseline="30000" dirty="0"/>
                  <a:t>* </a:t>
                </a:r>
                <a:r>
                  <a:rPr lang="nl-NL" i="1" dirty="0"/>
                  <a:t>= 0</a:t>
                </a:r>
              </a:p>
              <a:p>
                <a:pPr lvl="1"/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4622A7-C257-3FBA-4576-2757D41C20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38415"/>
                <a:ext cx="10515600" cy="4296229"/>
              </a:xfrm>
              <a:blipFill>
                <a:blip r:embed="rId2"/>
                <a:stretch>
                  <a:fillRect l="-1086" t="-294" b="-2147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384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4C2A9-D6EB-5114-2825-140A778A0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76A-00CF-B3F5-CF9F-04057CAC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7320"/>
            <a:ext cx="10515600" cy="856342"/>
          </a:xfrm>
        </p:spPr>
        <p:txBody>
          <a:bodyPr/>
          <a:lstStyle/>
          <a:p>
            <a:pPr algn="ctr"/>
            <a:r>
              <a:rPr lang="en-NL" dirty="0"/>
              <a:t>Solutions model 3: Allee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491062-4B17-EDAF-F86C-11F66F5F36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38415"/>
                <a:ext cx="10515600" cy="429622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nl-NL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𝑚𝑁</m:t>
                      </m:r>
                    </m:oMath>
                  </m:oMathPara>
                </a14:m>
                <a:endParaRPr lang="en-NL" dirty="0"/>
              </a:p>
              <a:p>
                <a:pPr lvl="1"/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491062-4B17-EDAF-F86C-11F66F5F36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38415"/>
                <a:ext cx="10515600" cy="4296229"/>
              </a:xfrm>
              <a:blipFill>
                <a:blip r:embed="rId2"/>
                <a:stretch>
                  <a:fillRect t="-29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line graph with arrows&#10;&#10;AI-generated content may be incorrect.">
            <a:extLst>
              <a:ext uri="{FF2B5EF4-FFF2-40B4-BE49-F238E27FC236}">
                <a16:creationId xmlns:a16="http://schemas.microsoft.com/office/drawing/2014/main" id="{1F2758E6-D205-EC7B-153A-F88143410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03" y="3647700"/>
            <a:ext cx="3849697" cy="2900037"/>
          </a:xfrm>
          <a:prstGeom prst="rect">
            <a:avLst/>
          </a:prstGeom>
        </p:spPr>
      </p:pic>
      <p:pic>
        <p:nvPicPr>
          <p:cNvPr id="7" name="Picture 6" descr="A graph of a curve&#10;&#10;AI-generated content may be incorrect.">
            <a:extLst>
              <a:ext uri="{FF2B5EF4-FFF2-40B4-BE49-F238E27FC236}">
                <a16:creationId xmlns:a16="http://schemas.microsoft.com/office/drawing/2014/main" id="{A9A737F6-2123-8F7F-2AA7-6A6CB77B9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506" y="3647701"/>
            <a:ext cx="3849697" cy="2900037"/>
          </a:xfrm>
          <a:prstGeom prst="rect">
            <a:avLst/>
          </a:prstGeom>
        </p:spPr>
      </p:pic>
      <p:pic>
        <p:nvPicPr>
          <p:cNvPr id="9" name="Picture 8" descr="A diagram of a curve&#10;&#10;AI-generated content may be incorrect.">
            <a:extLst>
              <a:ext uri="{FF2B5EF4-FFF2-40B4-BE49-F238E27FC236}">
                <a16:creationId xmlns:a16="http://schemas.microsoft.com/office/drawing/2014/main" id="{F558CE32-BFB4-8ED6-833C-5555F396A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647702"/>
            <a:ext cx="3849697" cy="2900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B1D4D2-D7CF-2D5E-33F8-61400E812F1C}"/>
              </a:ext>
            </a:extLst>
          </p:cNvPr>
          <p:cNvSpPr txBox="1"/>
          <p:nvPr/>
        </p:nvSpPr>
        <p:spPr>
          <a:xfrm>
            <a:off x="1128212" y="3210298"/>
            <a:ext cx="159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en-NL" dirty="0"/>
              <a:t>f </a:t>
            </a:r>
            <a:r>
              <a:rPr lang="en-NL" i="1" dirty="0"/>
              <a:t>rk &gt; 4m</a:t>
            </a:r>
            <a:endParaRPr lang="en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091761-7385-B47B-8146-CCEB490CEA50}"/>
              </a:ext>
            </a:extLst>
          </p:cNvPr>
          <p:cNvSpPr txBox="1"/>
          <p:nvPr/>
        </p:nvSpPr>
        <p:spPr>
          <a:xfrm>
            <a:off x="5201717" y="3210298"/>
            <a:ext cx="159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en-NL" dirty="0"/>
              <a:t>f </a:t>
            </a:r>
            <a:r>
              <a:rPr lang="en-NL" i="1" dirty="0"/>
              <a:t>rk = 4m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2FA527-B70A-1C9F-CCB6-6411612AA9CE}"/>
              </a:ext>
            </a:extLst>
          </p:cNvPr>
          <p:cNvSpPr txBox="1"/>
          <p:nvPr/>
        </p:nvSpPr>
        <p:spPr>
          <a:xfrm>
            <a:off x="9173441" y="3210298"/>
            <a:ext cx="159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en-NL" dirty="0"/>
              <a:t>f </a:t>
            </a:r>
            <a:r>
              <a:rPr lang="en-NL" i="1" dirty="0"/>
              <a:t>rk &lt; 4m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74748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FFE6F-88BB-D370-8192-CECD8A168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26A17-AE5D-0BEB-AE53-38CB179C9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7320"/>
            <a:ext cx="10515600" cy="856342"/>
          </a:xfrm>
        </p:spPr>
        <p:txBody>
          <a:bodyPr/>
          <a:lstStyle/>
          <a:p>
            <a:pPr algn="ctr"/>
            <a:r>
              <a:rPr lang="en-NL" dirty="0"/>
              <a:t>Solutions model 3: Allee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A4743-7ADF-EEBA-9910-82CB425B0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38415"/>
                <a:ext cx="10515600" cy="429622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nl-NL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𝑚𝑁</m:t>
                      </m:r>
                    </m:oMath>
                  </m:oMathPara>
                </a14:m>
                <a:endParaRPr lang="en-NL" dirty="0"/>
              </a:p>
              <a:p>
                <a:pPr lvl="1"/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A4743-7ADF-EEBA-9910-82CB425B0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38415"/>
                <a:ext cx="10515600" cy="4296229"/>
              </a:xfrm>
              <a:blipFill>
                <a:blip r:embed="rId2"/>
                <a:stretch>
                  <a:fillRect t="-29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B57F000-18C8-8921-1984-8CCECE8ABE6E}"/>
              </a:ext>
            </a:extLst>
          </p:cNvPr>
          <p:cNvSpPr txBox="1"/>
          <p:nvPr/>
        </p:nvSpPr>
        <p:spPr>
          <a:xfrm>
            <a:off x="501651" y="2188135"/>
            <a:ext cx="3401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Assuming</a:t>
            </a:r>
            <a:r>
              <a:rPr lang="en-NL" dirty="0"/>
              <a:t> </a:t>
            </a:r>
            <a:r>
              <a:rPr lang="en-NL" i="1" dirty="0"/>
              <a:t>rk &gt; 4m</a:t>
            </a:r>
          </a:p>
          <a:p>
            <a:endParaRPr lang="en-NL" dirty="0"/>
          </a:p>
        </p:txBody>
      </p:sp>
      <p:pic>
        <p:nvPicPr>
          <p:cNvPr id="6" name="Picture 5" descr="A black line on a white background&#10;&#10;AI-generated content may be incorrect.">
            <a:extLst>
              <a:ext uri="{FF2B5EF4-FFF2-40B4-BE49-F238E27FC236}">
                <a16:creationId xmlns:a16="http://schemas.microsoft.com/office/drawing/2014/main" id="{54FF6C8F-316C-AA1A-6BFE-8FAC7371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14" y="3148939"/>
            <a:ext cx="4787900" cy="3606800"/>
          </a:xfrm>
          <a:prstGeom prst="rect">
            <a:avLst/>
          </a:prstGeom>
        </p:spPr>
      </p:pic>
      <p:pic>
        <p:nvPicPr>
          <p:cNvPr id="13" name="Picture 12" descr="A line graph with a dotted line&#10;&#10;AI-generated content may be incorrect.">
            <a:extLst>
              <a:ext uri="{FF2B5EF4-FFF2-40B4-BE49-F238E27FC236}">
                <a16:creationId xmlns:a16="http://schemas.microsoft.com/office/drawing/2014/main" id="{06AD38B2-902C-79D7-B85C-978856AF9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68" y="3148939"/>
            <a:ext cx="4787900" cy="3606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CEC1A4-09C5-3A96-6D56-74886B6268CB}"/>
                  </a:ext>
                </a:extLst>
              </p:cNvPr>
              <p:cNvSpPr txBox="1"/>
              <p:nvPr/>
            </p:nvSpPr>
            <p:spPr>
              <a:xfrm>
                <a:off x="8975922" y="1873662"/>
                <a:ext cx="3401291" cy="1219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i="1" dirty="0"/>
                  <a:t>Nstar1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i="1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nl-NL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nl-NL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i="1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nl-NL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ad>
                      <m:radPr>
                        <m:degHide m:val="on"/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nl-NL" i="1">
                            <a:latin typeface="Cambria Math" panose="02040503050406030204" pitchFamily="18" charset="0"/>
                          </a:rPr>
                          <m:t>−4</m:t>
                        </m:r>
                        <m:f>
                          <m:fPr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𝑟𝑚</m:t>
                            </m:r>
                          </m:num>
                          <m:den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e>
                    </m:rad>
                  </m:oMath>
                </a14:m>
                <a:endParaRPr lang="nl-NL" i="1" dirty="0"/>
              </a:p>
              <a:p>
                <a:r>
                  <a:rPr lang="en-NL" i="1" dirty="0"/>
                  <a:t>Nstar2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i="1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nl-NL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nl-NL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i="1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nl-NL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ad>
                      <m:radPr>
                        <m:degHide m:val="on"/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nl-NL" i="1">
                            <a:latin typeface="Cambria Math" panose="02040503050406030204" pitchFamily="18" charset="0"/>
                          </a:rPr>
                          <m:t>−4</m:t>
                        </m:r>
                        <m:f>
                          <m:fPr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𝑟𝑚</m:t>
                            </m:r>
                          </m:num>
                          <m:den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e>
                    </m:rad>
                  </m:oMath>
                </a14:m>
                <a:endParaRPr lang="en-N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CEC1A4-09C5-3A96-6D56-74886B626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922" y="1873662"/>
                <a:ext cx="3401291" cy="1219693"/>
              </a:xfrm>
              <a:prstGeom prst="rect">
                <a:avLst/>
              </a:prstGeom>
              <a:blipFill>
                <a:blip r:embed="rId5"/>
                <a:stretch>
                  <a:fillRect l="-148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980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6627-C703-8560-94F9-62AA28FF5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Modelling wolves on the Ginkelse Heide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EB513-D40B-D402-EE3C-156F2FB32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want to formulate the differential equation for the dynamics of the population density of female wolves </a:t>
            </a:r>
            <a:r>
              <a:rPr lang="en-US" i="1" dirty="0"/>
              <a:t>W</a:t>
            </a:r>
            <a:r>
              <a:rPr lang="en-US" dirty="0"/>
              <a:t>(t) (individuals per hectare) on the </a:t>
            </a:r>
            <a:r>
              <a:rPr lang="en-US" dirty="0" err="1"/>
              <a:t>Ginkelse</a:t>
            </a:r>
            <a:r>
              <a:rPr lang="en-US" dirty="0"/>
              <a:t> </a:t>
            </a:r>
            <a:r>
              <a:rPr lang="en-US" dirty="0" err="1"/>
              <a:t>heide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Step 1: Births only</a:t>
            </a:r>
          </a:p>
          <a:p>
            <a:pPr marL="0" indent="0">
              <a:buNone/>
            </a:pPr>
            <a:r>
              <a:rPr lang="en-US" dirty="0"/>
              <a:t>Step 2: Mortality due to car collisions</a:t>
            </a:r>
          </a:p>
          <a:p>
            <a:pPr marL="0" indent="0">
              <a:buNone/>
            </a:pPr>
            <a:r>
              <a:rPr lang="en-US" dirty="0"/>
              <a:t>Step 3: Intraspecific competition</a:t>
            </a:r>
          </a:p>
        </p:txBody>
      </p:sp>
    </p:spTree>
    <p:extLst>
      <p:ext uri="{BB962C8B-B14F-4D97-AF65-F5344CB8AC3E}">
        <p14:creationId xmlns:p14="http://schemas.microsoft.com/office/powerpoint/2010/main" val="3297893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753A6-7E9B-6C0E-F29F-3E9478903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C016E-9674-CF59-F7B3-A79AAFFC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Baseline wolf dynamics: Births only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02CAF-0003-BF6D-530D-6AC454516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79698"/>
            <a:ext cx="10515600" cy="4296229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Each wolf has a baseline </a:t>
            </a:r>
            <a:r>
              <a:rPr lang="en-NL" b="1" dirty="0"/>
              <a:t>per-capita birth rate </a:t>
            </a:r>
            <a:r>
              <a:rPr lang="en-NL" b="1" i="1" dirty="0"/>
              <a:t>b</a:t>
            </a:r>
            <a:r>
              <a:rPr lang="en-NL" b="1" dirty="0"/>
              <a:t> (per day)</a:t>
            </a:r>
            <a:r>
              <a:rPr lang="en-NL" dirty="0"/>
              <a:t>. Ignoring pack structure and other complications, formulate a differential equation describing the population dynamics of wolves. </a:t>
            </a:r>
          </a:p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85859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B1A6D-05FF-0877-01DF-AD30E151E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6473-3A9D-1CCA-2432-5259B44E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Baseline wolf dynamics: Births only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91611D-3785-CA04-00EB-864CDD78E2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679847"/>
                <a:ext cx="10515600" cy="282832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NL" dirty="0"/>
                  <a:t>Each wolf has a baseline </a:t>
                </a:r>
                <a:r>
                  <a:rPr lang="en-NL" b="1" dirty="0"/>
                  <a:t>per-capita birth rate </a:t>
                </a:r>
                <a:r>
                  <a:rPr lang="en-NL" b="1" i="1" dirty="0"/>
                  <a:t>b</a:t>
                </a:r>
                <a:r>
                  <a:rPr lang="en-NL" b="1" dirty="0"/>
                  <a:t> (per day)</a:t>
                </a:r>
                <a:r>
                  <a:rPr lang="en-NL" dirty="0"/>
                  <a:t>. Ignoring pack structure and other complications, formulate a differential equation describing the population dynamics of wolves. </a:t>
                </a:r>
              </a:p>
              <a:p>
                <a:pPr marL="0" indent="0">
                  <a:buNone/>
                </a:pPr>
                <a:endParaRPr lang="en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𝑏𝑊</m:t>
                      </m:r>
                    </m:oMath>
                  </m:oMathPara>
                </a14:m>
                <a:endParaRPr lang="en-NL" dirty="0"/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91611D-3785-CA04-00EB-864CDD78E2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679847"/>
                <a:ext cx="10515600" cy="2828324"/>
              </a:xfrm>
              <a:blipFill>
                <a:blip r:embed="rId2"/>
                <a:stretch>
                  <a:fillRect l="-1206" t="-3587" r="-144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7786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073CB-FE1C-D40F-9AB3-6AC3B6699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771ED-7B8B-0A5F-50DB-CFF1C122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Baseline wolf dynamics: Births only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E7734-636A-1FF7-9A8F-F5E5D22999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36800"/>
                <a:ext cx="10515600" cy="4298777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𝑏𝑊</m:t>
                      </m:r>
                    </m:oMath>
                  </m:oMathPara>
                </a14:m>
                <a:endParaRPr lang="en-NL" dirty="0"/>
              </a:p>
              <a:p>
                <a:pPr marL="514350" indent="-514350">
                  <a:buAutoNum type="arabicParenR"/>
                </a:pPr>
                <a:r>
                  <a:rPr lang="en-NL" dirty="0"/>
                  <a:t>Check units!</a:t>
                </a:r>
              </a:p>
              <a:p>
                <a:pPr lvl="1"/>
                <a:endParaRPr lang="en-NL" dirty="0"/>
              </a:p>
              <a:p>
                <a:pPr marL="0" indent="0">
                  <a:buNone/>
                </a:pPr>
                <a:endParaRPr lang="en-NL" dirty="0"/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E7734-636A-1FF7-9A8F-F5E5D22999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36800"/>
                <a:ext cx="10515600" cy="4298777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9246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4711D-AB97-EF83-ACFD-C486538C8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0E6E9C-02E1-43D4-47B1-40C3B907AB1A}"/>
              </a:ext>
            </a:extLst>
          </p:cNvPr>
          <p:cNvSpPr/>
          <p:nvPr/>
        </p:nvSpPr>
        <p:spPr>
          <a:xfrm>
            <a:off x="6257923" y="2686049"/>
            <a:ext cx="671512" cy="94297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31FB3C-7CBC-DCB8-68C5-F2FAA8124659}"/>
              </a:ext>
            </a:extLst>
          </p:cNvPr>
          <p:cNvSpPr/>
          <p:nvPr/>
        </p:nvSpPr>
        <p:spPr>
          <a:xfrm>
            <a:off x="5105405" y="2686048"/>
            <a:ext cx="885825" cy="94297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28EFE-005A-DEB6-BADD-938D4F7B1E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36800"/>
                <a:ext cx="10515600" cy="4298777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𝑏𝑊</m:t>
                      </m:r>
                    </m:oMath>
                  </m:oMathPara>
                </a14:m>
                <a:endParaRPr lang="en-NL" dirty="0"/>
              </a:p>
              <a:p>
                <a:pPr marL="514350" indent="-514350">
                  <a:buAutoNum type="arabicParenR"/>
                </a:pPr>
                <a:r>
                  <a:rPr lang="en-NL" dirty="0"/>
                  <a:t>Check units!</a:t>
                </a:r>
              </a:p>
              <a:p>
                <a:pPr lvl="1"/>
                <a:r>
                  <a:rPr lang="en-NL" i="1" dirty="0"/>
                  <a:t>W </a:t>
                </a:r>
                <a:r>
                  <a:rPr lang="en-NL" dirty="0"/>
                  <a:t> = individuals per hectare (number/ha)</a:t>
                </a:r>
              </a:p>
              <a:p>
                <a:pPr lvl="1"/>
                <a:r>
                  <a:rPr lang="en-NL" i="1" dirty="0"/>
                  <a:t>t = </a:t>
                </a:r>
                <a:r>
                  <a:rPr lang="en-NL" dirty="0"/>
                  <a:t> time (day)</a:t>
                </a:r>
              </a:p>
              <a:p>
                <a:pPr lvl="1"/>
                <a:r>
                  <a:rPr lang="en-US" i="1" dirty="0"/>
                  <a:t>b </a:t>
                </a:r>
                <a:r>
                  <a:rPr lang="en-US" dirty="0"/>
                  <a:t>= per day</a:t>
                </a:r>
              </a:p>
              <a:p>
                <a:pPr marL="0" indent="0">
                  <a:buNone/>
                </a:pPr>
                <a:endParaRPr lang="en-NL" dirty="0"/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28EFE-005A-DEB6-BADD-938D4F7B1E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36800"/>
                <a:ext cx="10515600" cy="4298777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2923829-FE38-C319-BD3F-1F834EAD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Baseline wolf dynamics: Births only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E3D15F-FFE2-FEC8-B273-D1843835DE18}"/>
              </a:ext>
            </a:extLst>
          </p:cNvPr>
          <p:cNvSpPr/>
          <p:nvPr/>
        </p:nvSpPr>
        <p:spPr>
          <a:xfrm>
            <a:off x="6986586" y="4014700"/>
            <a:ext cx="2400302" cy="94297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Individuals per hectare per day (#/(ha day))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9E0851-29FF-6FE9-6F03-482758679F89}"/>
              </a:ext>
            </a:extLst>
          </p:cNvPr>
          <p:cNvSpPr/>
          <p:nvPr/>
        </p:nvSpPr>
        <p:spPr>
          <a:xfrm>
            <a:off x="6986586" y="5088304"/>
            <a:ext cx="2400302" cy="94297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Individuals per hectare per day (#/(ha day))</a:t>
            </a:r>
          </a:p>
        </p:txBody>
      </p:sp>
    </p:spTree>
    <p:extLst>
      <p:ext uri="{BB962C8B-B14F-4D97-AF65-F5344CB8AC3E}">
        <p14:creationId xmlns:p14="http://schemas.microsoft.com/office/powerpoint/2010/main" val="2536489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475FC-2C7E-A83A-6A33-4E8B8068A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1827D-FAAA-BA59-F676-0307C8FC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Baseline wolf dynamics: Births only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DD9AA7-9B9D-A95C-E9F4-903267C122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36800"/>
                <a:ext cx="10515600" cy="4298777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𝑏𝑊</m:t>
                      </m:r>
                    </m:oMath>
                  </m:oMathPara>
                </a14:m>
                <a:endParaRPr lang="en-NL" dirty="0"/>
              </a:p>
              <a:p>
                <a:pPr marL="514350" indent="-514350">
                  <a:buAutoNum type="arabicParenR"/>
                </a:pPr>
                <a:r>
                  <a:rPr lang="en-NL" dirty="0"/>
                  <a:t>Check units!</a:t>
                </a:r>
              </a:p>
              <a:p>
                <a:pPr marL="514350" indent="-514350">
                  <a:buAutoNum type="arabicParenR"/>
                </a:pPr>
                <a:r>
                  <a:rPr lang="en-NL" dirty="0"/>
                  <a:t>Try to solve the model analytically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𝑏𝑡</m:t>
                        </m:r>
                      </m:sup>
                    </m:sSup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nl-NL" b="0" dirty="0"/>
                  <a:t>, </a:t>
                </a:r>
                <a:r>
                  <a:rPr lang="nl-NL" b="0" dirty="0" err="1"/>
                  <a:t>with</a:t>
                </a:r>
                <a:r>
                  <a:rPr lang="nl-NL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nl-NL" b="0" dirty="0"/>
                  <a:t> </a:t>
                </a:r>
                <a:r>
                  <a:rPr lang="nl-NL" b="0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population</a:t>
                </a:r>
                <a:r>
                  <a:rPr lang="nl-NL" dirty="0"/>
                  <a:t> </a:t>
                </a:r>
                <a:r>
                  <a:rPr lang="nl-NL" dirty="0" err="1"/>
                  <a:t>size</a:t>
                </a:r>
                <a:r>
                  <a:rPr lang="nl-NL" dirty="0"/>
                  <a:t> at time </a:t>
                </a:r>
                <a:r>
                  <a:rPr lang="nl-NL" i="1" dirty="0"/>
                  <a:t>t = 0</a:t>
                </a:r>
                <a:endParaRPr lang="nl-NL" b="0" dirty="0"/>
              </a:p>
              <a:p>
                <a:pPr lvl="1"/>
                <a:r>
                  <a:rPr lang="en-NL" dirty="0"/>
                  <a:t>Assume that </a:t>
                </a:r>
                <a:r>
                  <a:rPr lang="en-NL" i="1" dirty="0"/>
                  <a:t>b = </a:t>
                </a:r>
                <a:r>
                  <a:rPr lang="en-NL" dirty="0"/>
                  <a:t>0.004 per day, and we start with a single female wolf in 2015 at </a:t>
                </a:r>
                <a:r>
                  <a:rPr lang="en-NL" i="1" dirty="0"/>
                  <a:t>t = 0</a:t>
                </a:r>
                <a:r>
                  <a:rPr lang="en-NL" dirty="0"/>
                  <a:t>, what is the size of the population after 1 year? And after 10 years?</a:t>
                </a:r>
              </a:p>
              <a:p>
                <a:pPr lvl="2"/>
                <a:r>
                  <a:rPr lang="en-NL" dirty="0"/>
                  <a:t>After one year the population would be 4.3</a:t>
                </a:r>
              </a:p>
              <a:p>
                <a:pPr lvl="2"/>
                <a:r>
                  <a:rPr lang="en-NL" dirty="0"/>
                  <a:t>After 10 years 2.191.288…</a:t>
                </a:r>
              </a:p>
              <a:p>
                <a:pPr lvl="1"/>
                <a:endParaRPr lang="en-NL" dirty="0"/>
              </a:p>
              <a:p>
                <a:pPr marL="0" indent="0">
                  <a:buNone/>
                </a:pPr>
                <a:endParaRPr lang="en-NL" dirty="0"/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DD9AA7-9B9D-A95C-E9F4-903267C122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36800"/>
                <a:ext cx="10515600" cy="4298777"/>
              </a:xfrm>
              <a:blipFill>
                <a:blip r:embed="rId2"/>
                <a:stretch>
                  <a:fillRect l="-1086" r="-60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silhouette of a dog&#10;&#10;AI-generated content may be incorrect.">
            <a:extLst>
              <a:ext uri="{FF2B5EF4-FFF2-40B4-BE49-F238E27FC236}">
                <a16:creationId xmlns:a16="http://schemas.microsoft.com/office/drawing/2014/main" id="{9ECF8A2A-D938-0F80-F671-8C4A720CB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0" b="87857" l="3279" r="97268">
                        <a14:foregroundMark x1="7650" y1="47143" x2="7650" y2="47143"/>
                        <a14:foregroundMark x1="3279" y1="43929" x2="3279" y2="43929"/>
                        <a14:foregroundMark x1="94945" y1="40357" x2="94945" y2="40357"/>
                        <a14:foregroundMark x1="78825" y1="7857" x2="78825" y2="7857"/>
                        <a14:foregroundMark x1="95492" y1="78214" x2="95492" y2="78214"/>
                        <a14:foregroundMark x1="97404" y1="40714" x2="97404" y2="40714"/>
                        <a14:foregroundMark x1="8333" y1="88214" x2="8333" y2="88214"/>
                        <a14:foregroundMark x1="89344" y1="5000" x2="89344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69"/>
          <a:stretch>
            <a:fillRect/>
          </a:stretch>
        </p:blipFill>
        <p:spPr>
          <a:xfrm>
            <a:off x="7715631" y="2370159"/>
            <a:ext cx="3479991" cy="1253023"/>
          </a:xfrm>
          <a:prstGeom prst="rect">
            <a:avLst/>
          </a:prstGeom>
        </p:spPr>
      </p:pic>
      <p:pic>
        <p:nvPicPr>
          <p:cNvPr id="6" name="Picture 5" descr="A black silhouette of a dog&#10;&#10;AI-generated content may be incorrect.">
            <a:extLst>
              <a:ext uri="{FF2B5EF4-FFF2-40B4-BE49-F238E27FC236}">
                <a16:creationId xmlns:a16="http://schemas.microsoft.com/office/drawing/2014/main" id="{21E3E835-9E81-8833-0AD8-03BFF4BF7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87857" l="3279" r="97268">
                        <a14:foregroundMark x1="7650" y1="47143" x2="7650" y2="47143"/>
                        <a14:foregroundMark x1="3279" y1="43929" x2="3279" y2="43929"/>
                        <a14:foregroundMark x1="94945" y1="40357" x2="94945" y2="40357"/>
                        <a14:foregroundMark x1="78825" y1="7857" x2="78825" y2="7857"/>
                        <a14:foregroundMark x1="95492" y1="78214" x2="95492" y2="78214"/>
                        <a14:foregroundMark x1="97404" y1="40714" x2="97404" y2="40714"/>
                        <a14:foregroundMark x1="8333" y1="88214" x2="8333" y2="88214"/>
                        <a14:foregroundMark x1="89344" y1="5000" x2="89344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69"/>
          <a:stretch>
            <a:fillRect/>
          </a:stretch>
        </p:blipFill>
        <p:spPr>
          <a:xfrm>
            <a:off x="1783754" y="2206171"/>
            <a:ext cx="3479991" cy="1253023"/>
          </a:xfrm>
          <a:prstGeom prst="rect">
            <a:avLst/>
          </a:prstGeom>
        </p:spPr>
      </p:pic>
      <p:pic>
        <p:nvPicPr>
          <p:cNvPr id="7" name="Picture 6" descr="A black silhouette of a dog&#10;&#10;AI-generated content may be incorrect.">
            <a:extLst>
              <a:ext uri="{FF2B5EF4-FFF2-40B4-BE49-F238E27FC236}">
                <a16:creationId xmlns:a16="http://schemas.microsoft.com/office/drawing/2014/main" id="{27B26C82-C70E-7F05-7C02-C3663D856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87857" l="3279" r="97268">
                        <a14:foregroundMark x1="7650" y1="47143" x2="7650" y2="47143"/>
                        <a14:foregroundMark x1="3279" y1="43929" x2="3279" y2="43929"/>
                        <a14:foregroundMark x1="94945" y1="40357" x2="94945" y2="40357"/>
                        <a14:foregroundMark x1="78825" y1="7857" x2="78825" y2="7857"/>
                        <a14:foregroundMark x1="95492" y1="78214" x2="95492" y2="78214"/>
                        <a14:foregroundMark x1="97404" y1="40714" x2="97404" y2="40714"/>
                        <a14:foregroundMark x1="8333" y1="88214" x2="8333" y2="88214"/>
                        <a14:foregroundMark x1="89344" y1="5000" x2="89344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69"/>
          <a:stretch>
            <a:fillRect/>
          </a:stretch>
        </p:blipFill>
        <p:spPr>
          <a:xfrm>
            <a:off x="4235640" y="3341904"/>
            <a:ext cx="3479991" cy="1253023"/>
          </a:xfrm>
          <a:prstGeom prst="rect">
            <a:avLst/>
          </a:prstGeom>
        </p:spPr>
      </p:pic>
      <p:pic>
        <p:nvPicPr>
          <p:cNvPr id="8" name="Picture 7" descr="A black silhouette of a dog&#10;&#10;AI-generated content may be incorrect.">
            <a:extLst>
              <a:ext uri="{FF2B5EF4-FFF2-40B4-BE49-F238E27FC236}">
                <a16:creationId xmlns:a16="http://schemas.microsoft.com/office/drawing/2014/main" id="{01B9F923-C073-5B7C-1CB6-B06C65068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87857" l="3279" r="97268">
                        <a14:foregroundMark x1="7650" y1="47143" x2="7650" y2="47143"/>
                        <a14:foregroundMark x1="3279" y1="43929" x2="3279" y2="43929"/>
                        <a14:foregroundMark x1="94945" y1="40357" x2="94945" y2="40357"/>
                        <a14:foregroundMark x1="78825" y1="7857" x2="78825" y2="7857"/>
                        <a14:foregroundMark x1="95492" y1="78214" x2="95492" y2="78214"/>
                        <a14:foregroundMark x1="97404" y1="40714" x2="97404" y2="40714"/>
                        <a14:foregroundMark x1="8333" y1="88214" x2="8333" y2="88214"/>
                        <a14:foregroundMark x1="89344" y1="5000" x2="89344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69"/>
          <a:stretch>
            <a:fillRect/>
          </a:stretch>
        </p:blipFill>
        <p:spPr>
          <a:xfrm>
            <a:off x="4896231" y="112032"/>
            <a:ext cx="3479991" cy="1253023"/>
          </a:xfrm>
          <a:prstGeom prst="rect">
            <a:avLst/>
          </a:prstGeom>
        </p:spPr>
      </p:pic>
      <p:pic>
        <p:nvPicPr>
          <p:cNvPr id="9" name="Picture 8" descr="A black silhouette of a dog&#10;&#10;AI-generated content may be incorrect.">
            <a:extLst>
              <a:ext uri="{FF2B5EF4-FFF2-40B4-BE49-F238E27FC236}">
                <a16:creationId xmlns:a16="http://schemas.microsoft.com/office/drawing/2014/main" id="{13E77214-4587-EAC2-FBA2-8A04EC6CD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00" b="87857" l="3279" r="97268">
                        <a14:foregroundMark x1="7650" y1="47143" x2="7650" y2="47143"/>
                        <a14:foregroundMark x1="3279" y1="43929" x2="3279" y2="43929"/>
                        <a14:foregroundMark x1="94945" y1="40357" x2="94945" y2="40357"/>
                        <a14:foregroundMark x1="78825" y1="7857" x2="78825" y2="7857"/>
                        <a14:foregroundMark x1="95492" y1="78214" x2="95492" y2="78214"/>
                        <a14:foregroundMark x1="97404" y1="40714" x2="97404" y2="40714"/>
                        <a14:foregroundMark x1="8333" y1="88214" x2="8333" y2="88214"/>
                        <a14:foregroundMark x1="89344" y1="5000" x2="89344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618" b="5870"/>
          <a:stretch>
            <a:fillRect/>
          </a:stretch>
        </p:blipFill>
        <p:spPr>
          <a:xfrm>
            <a:off x="0" y="5382554"/>
            <a:ext cx="1266092" cy="1253023"/>
          </a:xfrm>
          <a:prstGeom prst="rect">
            <a:avLst/>
          </a:prstGeom>
        </p:spPr>
      </p:pic>
      <p:pic>
        <p:nvPicPr>
          <p:cNvPr id="12" name="Picture 11" descr="A black silhouette of a dog&#10;&#10;AI-generated content may be incorrect.">
            <a:extLst>
              <a:ext uri="{FF2B5EF4-FFF2-40B4-BE49-F238E27FC236}">
                <a16:creationId xmlns:a16="http://schemas.microsoft.com/office/drawing/2014/main" id="{3AFEC732-D06E-1FF5-A77B-9C77E37EC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87857" l="3279" r="97268">
                        <a14:foregroundMark x1="7650" y1="47143" x2="7650" y2="47143"/>
                        <a14:foregroundMark x1="3279" y1="43929" x2="3279" y2="43929"/>
                        <a14:foregroundMark x1="94945" y1="40357" x2="94945" y2="40357"/>
                        <a14:foregroundMark x1="78825" y1="7857" x2="78825" y2="7857"/>
                        <a14:foregroundMark x1="95492" y1="78214" x2="95492" y2="78214"/>
                        <a14:foregroundMark x1="97404" y1="40714" x2="97404" y2="40714"/>
                        <a14:foregroundMark x1="8333" y1="88214" x2="8333" y2="88214"/>
                        <a14:foregroundMark x1="89344" y1="5000" x2="89344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69"/>
          <a:stretch>
            <a:fillRect/>
          </a:stretch>
        </p:blipFill>
        <p:spPr>
          <a:xfrm>
            <a:off x="7715630" y="5448019"/>
            <a:ext cx="3479991" cy="1253023"/>
          </a:xfrm>
          <a:prstGeom prst="rect">
            <a:avLst/>
          </a:prstGeom>
        </p:spPr>
      </p:pic>
      <p:pic>
        <p:nvPicPr>
          <p:cNvPr id="13" name="Picture 12" descr="A black silhouette of a dog&#10;&#10;AI-generated content may be incorrect.">
            <a:extLst>
              <a:ext uri="{FF2B5EF4-FFF2-40B4-BE49-F238E27FC236}">
                <a16:creationId xmlns:a16="http://schemas.microsoft.com/office/drawing/2014/main" id="{469D4DBF-6E1E-FB9A-F8A7-9C8D7F4F0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00" b="87857" l="3279" r="97268">
                        <a14:foregroundMark x1="7650" y1="47143" x2="7650" y2="47143"/>
                        <a14:foregroundMark x1="3279" y1="43929" x2="3279" y2="43929"/>
                        <a14:foregroundMark x1="94945" y1="40357" x2="94945" y2="40357"/>
                        <a14:foregroundMark x1="78825" y1="7857" x2="78825" y2="7857"/>
                        <a14:foregroundMark x1="95492" y1="78214" x2="95492" y2="78214"/>
                        <a14:foregroundMark x1="97404" y1="40714" x2="97404" y2="40714"/>
                        <a14:foregroundMark x1="8333" y1="88214" x2="8333" y2="88214"/>
                        <a14:foregroundMark x1="89344" y1="5000" x2="89344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69"/>
          <a:stretch>
            <a:fillRect/>
          </a:stretch>
        </p:blipFill>
        <p:spPr>
          <a:xfrm>
            <a:off x="178657" y="524977"/>
            <a:ext cx="3479991" cy="1253023"/>
          </a:xfrm>
          <a:prstGeom prst="rect">
            <a:avLst/>
          </a:prstGeom>
        </p:spPr>
      </p:pic>
      <p:pic>
        <p:nvPicPr>
          <p:cNvPr id="14" name="Picture 13" descr="A black silhouette of a dog&#10;&#10;AI-generated content may be incorrect.">
            <a:extLst>
              <a:ext uri="{FF2B5EF4-FFF2-40B4-BE49-F238E27FC236}">
                <a16:creationId xmlns:a16="http://schemas.microsoft.com/office/drawing/2014/main" id="{E4FA19F0-D57B-AE7B-8E3A-D1ACDADC9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" b="87857" l="3279" r="97268">
                        <a14:foregroundMark x1="7650" y1="47143" x2="7650" y2="47143"/>
                        <a14:foregroundMark x1="3279" y1="43929" x2="3279" y2="43929"/>
                        <a14:foregroundMark x1="94945" y1="40357" x2="94945" y2="40357"/>
                        <a14:foregroundMark x1="78825" y1="7857" x2="78825" y2="7857"/>
                        <a14:foregroundMark x1="95492" y1="78214" x2="95492" y2="78214"/>
                        <a14:foregroundMark x1="97404" y1="40714" x2="97404" y2="40714"/>
                        <a14:foregroundMark x1="8333" y1="88214" x2="8333" y2="88214"/>
                        <a14:foregroundMark x1="89344" y1="5000" x2="89344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69"/>
          <a:stretch>
            <a:fillRect/>
          </a:stretch>
        </p:blipFill>
        <p:spPr>
          <a:xfrm>
            <a:off x="8376222" y="1117136"/>
            <a:ext cx="3479991" cy="1253023"/>
          </a:xfrm>
          <a:prstGeom prst="rect">
            <a:avLst/>
          </a:prstGeom>
        </p:spPr>
      </p:pic>
      <p:pic>
        <p:nvPicPr>
          <p:cNvPr id="15" name="Picture 14" descr="A black silhouette of a dog&#10;&#10;AI-generated content may be incorrect.">
            <a:extLst>
              <a:ext uri="{FF2B5EF4-FFF2-40B4-BE49-F238E27FC236}">
                <a16:creationId xmlns:a16="http://schemas.microsoft.com/office/drawing/2014/main" id="{D6573B74-3D5A-A615-BBA9-84AF0B503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000" b="87857" l="3279" r="97268">
                        <a14:foregroundMark x1="7650" y1="47143" x2="7650" y2="47143"/>
                        <a14:foregroundMark x1="3279" y1="43929" x2="3279" y2="43929"/>
                        <a14:foregroundMark x1="94945" y1="40357" x2="94945" y2="40357"/>
                        <a14:foregroundMark x1="78825" y1="7857" x2="78825" y2="7857"/>
                        <a14:foregroundMark x1="95492" y1="78214" x2="95492" y2="78214"/>
                        <a14:foregroundMark x1="97404" y1="40714" x2="97404" y2="40714"/>
                        <a14:foregroundMark x1="8333" y1="88214" x2="8333" y2="88214"/>
                        <a14:foregroundMark x1="89344" y1="5000" x2="89344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69"/>
          <a:stretch>
            <a:fillRect/>
          </a:stretch>
        </p:blipFill>
        <p:spPr>
          <a:xfrm>
            <a:off x="2829954" y="4594927"/>
            <a:ext cx="3479991" cy="1253023"/>
          </a:xfrm>
          <a:prstGeom prst="rect">
            <a:avLst/>
          </a:prstGeom>
        </p:spPr>
      </p:pic>
      <p:pic>
        <p:nvPicPr>
          <p:cNvPr id="16" name="Picture 15" descr="A black silhouette of a dog&#10;&#10;AI-generated content may be incorrect.">
            <a:extLst>
              <a:ext uri="{FF2B5EF4-FFF2-40B4-BE49-F238E27FC236}">
                <a16:creationId xmlns:a16="http://schemas.microsoft.com/office/drawing/2014/main" id="{1B50E4DB-E903-3AA9-647B-8FD2B745D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" b="87857" l="3279" r="97268">
                        <a14:foregroundMark x1="7650" y1="47143" x2="7650" y2="47143"/>
                        <a14:foregroundMark x1="3279" y1="43929" x2="3279" y2="43929"/>
                        <a14:foregroundMark x1="94945" y1="40357" x2="94945" y2="40357"/>
                        <a14:foregroundMark x1="78825" y1="7857" x2="78825" y2="7857"/>
                        <a14:foregroundMark x1="95492" y1="78214" x2="95492" y2="78214"/>
                        <a14:foregroundMark x1="97404" y1="40714" x2="97404" y2="40714"/>
                        <a14:foregroundMark x1="8333" y1="88214" x2="8333" y2="88214"/>
                        <a14:foregroundMark x1="89344" y1="5000" x2="89344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69"/>
          <a:stretch>
            <a:fillRect/>
          </a:stretch>
        </p:blipFill>
        <p:spPr>
          <a:xfrm>
            <a:off x="8376221" y="3503170"/>
            <a:ext cx="3479991" cy="1253023"/>
          </a:xfrm>
          <a:prstGeom prst="rect">
            <a:avLst/>
          </a:prstGeom>
        </p:spPr>
      </p:pic>
      <p:pic>
        <p:nvPicPr>
          <p:cNvPr id="17" name="Picture 16" descr="A black silhouette of a dog&#10;&#10;AI-generated content may be incorrect.">
            <a:extLst>
              <a:ext uri="{FF2B5EF4-FFF2-40B4-BE49-F238E27FC236}">
                <a16:creationId xmlns:a16="http://schemas.microsoft.com/office/drawing/2014/main" id="{8CAF90F7-5805-2BD1-01F4-4806FCD90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000" b="87857" l="3279" r="97268">
                        <a14:foregroundMark x1="7650" y1="47143" x2="7650" y2="47143"/>
                        <a14:foregroundMark x1="3279" y1="43929" x2="3279" y2="43929"/>
                        <a14:foregroundMark x1="94945" y1="40357" x2="94945" y2="40357"/>
                        <a14:foregroundMark x1="78825" y1="7857" x2="78825" y2="7857"/>
                        <a14:foregroundMark x1="95492" y1="78214" x2="95492" y2="78214"/>
                        <a14:foregroundMark x1="97404" y1="40714" x2="97404" y2="40714"/>
                        <a14:foregroundMark x1="8333" y1="88214" x2="8333" y2="88214"/>
                        <a14:foregroundMark x1="89344" y1="5000" x2="89344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69"/>
          <a:stretch>
            <a:fillRect/>
          </a:stretch>
        </p:blipFill>
        <p:spPr>
          <a:xfrm>
            <a:off x="-114420" y="3268862"/>
            <a:ext cx="3479991" cy="1253023"/>
          </a:xfrm>
          <a:prstGeom prst="rect">
            <a:avLst/>
          </a:prstGeom>
        </p:spPr>
      </p:pic>
      <p:pic>
        <p:nvPicPr>
          <p:cNvPr id="18" name="Picture 17" descr="A black silhouette of a dog&#10;&#10;AI-generated content may be incorrect.">
            <a:extLst>
              <a:ext uri="{FF2B5EF4-FFF2-40B4-BE49-F238E27FC236}">
                <a16:creationId xmlns:a16="http://schemas.microsoft.com/office/drawing/2014/main" id="{58A7948A-75C2-6CF9-B775-50176F5D2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87857" l="3279" r="97268">
                        <a14:foregroundMark x1="7650" y1="47143" x2="7650" y2="47143"/>
                        <a14:foregroundMark x1="3279" y1="43929" x2="3279" y2="43929"/>
                        <a14:foregroundMark x1="94945" y1="40357" x2="94945" y2="40357"/>
                        <a14:foregroundMark x1="78825" y1="7857" x2="78825" y2="7857"/>
                        <a14:foregroundMark x1="95492" y1="78214" x2="95492" y2="78214"/>
                        <a14:foregroundMark x1="97404" y1="40714" x2="97404" y2="40714"/>
                        <a14:foregroundMark x1="8333" y1="88214" x2="8333" y2="88214"/>
                        <a14:foregroundMark x1="89344" y1="5000" x2="89344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69"/>
          <a:stretch>
            <a:fillRect/>
          </a:stretch>
        </p:blipFill>
        <p:spPr>
          <a:xfrm>
            <a:off x="2218712" y="5706511"/>
            <a:ext cx="3479991" cy="1253023"/>
          </a:xfrm>
          <a:prstGeom prst="rect">
            <a:avLst/>
          </a:prstGeom>
        </p:spPr>
      </p:pic>
      <p:pic>
        <p:nvPicPr>
          <p:cNvPr id="24" name="Picture 23" descr="A black silhouette of a dog&#10;&#10;AI-generated content may be incorrect.">
            <a:extLst>
              <a:ext uri="{FF2B5EF4-FFF2-40B4-BE49-F238E27FC236}">
                <a16:creationId xmlns:a16="http://schemas.microsoft.com/office/drawing/2014/main" id="{3EB1EA9C-BE12-F96C-EB08-C748970CF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00" b="87857" l="3279" r="97268">
                        <a14:foregroundMark x1="7650" y1="47143" x2="7650" y2="47143"/>
                        <a14:foregroundMark x1="3279" y1="43929" x2="3279" y2="43929"/>
                        <a14:foregroundMark x1="94945" y1="40357" x2="94945" y2="40357"/>
                        <a14:foregroundMark x1="78825" y1="7857" x2="78825" y2="7857"/>
                        <a14:foregroundMark x1="95492" y1="78214" x2="95492" y2="78214"/>
                        <a14:foregroundMark x1="97404" y1="40714" x2="97404" y2="40714"/>
                        <a14:foregroundMark x1="8333" y1="88214" x2="8333" y2="88214"/>
                        <a14:foregroundMark x1="89344" y1="5000" x2="89344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69"/>
          <a:stretch>
            <a:fillRect/>
          </a:stretch>
        </p:blipFill>
        <p:spPr>
          <a:xfrm>
            <a:off x="8549610" y="4394962"/>
            <a:ext cx="3479991" cy="1253023"/>
          </a:xfrm>
          <a:prstGeom prst="rect">
            <a:avLst/>
          </a:prstGeom>
          <a:noFill/>
        </p:spPr>
      </p:pic>
      <p:pic>
        <p:nvPicPr>
          <p:cNvPr id="25" name="Picture 24" descr="A black silhouette of a dog&#10;&#10;AI-generated content may be incorrect.">
            <a:extLst>
              <a:ext uri="{FF2B5EF4-FFF2-40B4-BE49-F238E27FC236}">
                <a16:creationId xmlns:a16="http://schemas.microsoft.com/office/drawing/2014/main" id="{E0338CA5-7354-38DE-1356-8A96CD6F3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00" b="87857" l="3279" r="97268">
                        <a14:foregroundMark x1="7650" y1="47143" x2="7650" y2="47143"/>
                        <a14:foregroundMark x1="3279" y1="43929" x2="3279" y2="43929"/>
                        <a14:foregroundMark x1="94945" y1="40357" x2="94945" y2="40357"/>
                        <a14:foregroundMark x1="78825" y1="7857" x2="78825" y2="7857"/>
                        <a14:foregroundMark x1="95492" y1="78214" x2="95492" y2="78214"/>
                        <a14:foregroundMark x1="97404" y1="40714" x2="97404" y2="40714"/>
                        <a14:foregroundMark x1="8333" y1="88214" x2="8333" y2="88214"/>
                        <a14:foregroundMark x1="89344" y1="5000" x2="89344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69"/>
          <a:stretch>
            <a:fillRect/>
          </a:stretch>
        </p:blipFill>
        <p:spPr>
          <a:xfrm>
            <a:off x="3523749" y="978232"/>
            <a:ext cx="3479991" cy="1253023"/>
          </a:xfrm>
          <a:prstGeom prst="rect">
            <a:avLst/>
          </a:prstGeom>
          <a:noFill/>
        </p:spPr>
      </p:pic>
      <p:pic>
        <p:nvPicPr>
          <p:cNvPr id="26" name="Picture 25" descr="A black silhouette of a dog&#10;&#10;AI-generated content may be incorrect.">
            <a:extLst>
              <a:ext uri="{FF2B5EF4-FFF2-40B4-BE49-F238E27FC236}">
                <a16:creationId xmlns:a16="http://schemas.microsoft.com/office/drawing/2014/main" id="{929FF2D4-2EA3-B72B-2145-B229CA438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00" b="87857" l="3279" r="97268">
                        <a14:foregroundMark x1="7650" y1="47143" x2="7650" y2="47143"/>
                        <a14:foregroundMark x1="3279" y1="43929" x2="3279" y2="43929"/>
                        <a14:foregroundMark x1="94945" y1="40357" x2="94945" y2="40357"/>
                        <a14:foregroundMark x1="78825" y1="7857" x2="78825" y2="7857"/>
                        <a14:foregroundMark x1="95492" y1="78214" x2="95492" y2="78214"/>
                        <a14:foregroundMark x1="97404" y1="40714" x2="97404" y2="40714"/>
                        <a14:foregroundMark x1="8333" y1="88214" x2="8333" y2="88214"/>
                        <a14:foregroundMark x1="89344" y1="5000" x2="89344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69"/>
          <a:stretch>
            <a:fillRect/>
          </a:stretch>
        </p:blipFill>
        <p:spPr>
          <a:xfrm>
            <a:off x="6209298" y="1453291"/>
            <a:ext cx="3479991" cy="1253023"/>
          </a:xfrm>
          <a:prstGeom prst="rect">
            <a:avLst/>
          </a:prstGeom>
          <a:noFill/>
        </p:spPr>
      </p:pic>
      <p:pic>
        <p:nvPicPr>
          <p:cNvPr id="27" name="Picture 26" descr="A black silhouette of a dog&#10;&#10;AI-generated content may be incorrect.">
            <a:extLst>
              <a:ext uri="{FF2B5EF4-FFF2-40B4-BE49-F238E27FC236}">
                <a16:creationId xmlns:a16="http://schemas.microsoft.com/office/drawing/2014/main" id="{4113D76F-E389-7830-1B94-8C2B23F8E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87857" l="3279" r="97268">
                        <a14:foregroundMark x1="7650" y1="47143" x2="7650" y2="47143"/>
                        <a14:foregroundMark x1="3279" y1="43929" x2="3279" y2="43929"/>
                        <a14:foregroundMark x1="94945" y1="40357" x2="94945" y2="40357"/>
                        <a14:foregroundMark x1="78825" y1="7857" x2="78825" y2="7857"/>
                        <a14:foregroundMark x1="95492" y1="78214" x2="95492" y2="78214"/>
                        <a14:foregroundMark x1="97404" y1="40714" x2="97404" y2="40714"/>
                        <a14:foregroundMark x1="8333" y1="88214" x2="8333" y2="88214"/>
                        <a14:foregroundMark x1="89344" y1="5000" x2="89344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69"/>
          <a:stretch>
            <a:fillRect/>
          </a:stretch>
        </p:blipFill>
        <p:spPr>
          <a:xfrm>
            <a:off x="-114420" y="1821834"/>
            <a:ext cx="3479991" cy="1253023"/>
          </a:xfrm>
          <a:prstGeom prst="rect">
            <a:avLst/>
          </a:prstGeom>
          <a:noFill/>
        </p:spPr>
      </p:pic>
      <p:pic>
        <p:nvPicPr>
          <p:cNvPr id="28" name="Picture 27" descr="A black silhouette of a dog&#10;&#10;AI-generated content may be incorrect.">
            <a:extLst>
              <a:ext uri="{FF2B5EF4-FFF2-40B4-BE49-F238E27FC236}">
                <a16:creationId xmlns:a16="http://schemas.microsoft.com/office/drawing/2014/main" id="{5742B885-7575-D8DA-757C-9C755A4DE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87857" l="3279" r="97268">
                        <a14:foregroundMark x1="7650" y1="47143" x2="7650" y2="47143"/>
                        <a14:foregroundMark x1="3279" y1="43929" x2="3279" y2="43929"/>
                        <a14:foregroundMark x1="94945" y1="40357" x2="94945" y2="40357"/>
                        <a14:foregroundMark x1="78825" y1="7857" x2="78825" y2="7857"/>
                        <a14:foregroundMark x1="95492" y1="78214" x2="95492" y2="78214"/>
                        <a14:foregroundMark x1="97404" y1="40714" x2="97404" y2="40714"/>
                        <a14:foregroundMark x1="8333" y1="88214" x2="8333" y2="88214"/>
                        <a14:foregroundMark x1="89344" y1="5000" x2="89344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69"/>
          <a:stretch>
            <a:fillRect/>
          </a:stretch>
        </p:blipFill>
        <p:spPr>
          <a:xfrm>
            <a:off x="5181191" y="4667969"/>
            <a:ext cx="3479991" cy="1253023"/>
          </a:xfrm>
          <a:prstGeom prst="rect">
            <a:avLst/>
          </a:prstGeom>
          <a:noFill/>
        </p:spPr>
      </p:pic>
      <p:pic>
        <p:nvPicPr>
          <p:cNvPr id="29" name="Picture 28" descr="A black silhouette of a dog&#10;&#10;AI-generated content may be incorrect.">
            <a:extLst>
              <a:ext uri="{FF2B5EF4-FFF2-40B4-BE49-F238E27FC236}">
                <a16:creationId xmlns:a16="http://schemas.microsoft.com/office/drawing/2014/main" id="{7D18A557-02E9-4F97-2130-4439317C0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87857" l="3279" r="97268">
                        <a14:foregroundMark x1="7650" y1="47143" x2="7650" y2="47143"/>
                        <a14:foregroundMark x1="3279" y1="43929" x2="3279" y2="43929"/>
                        <a14:foregroundMark x1="94945" y1="40357" x2="94945" y2="40357"/>
                        <a14:foregroundMark x1="78825" y1="7857" x2="78825" y2="7857"/>
                        <a14:foregroundMark x1="95492" y1="78214" x2="95492" y2="78214"/>
                        <a14:foregroundMark x1="97404" y1="40714" x2="97404" y2="40714"/>
                        <a14:foregroundMark x1="8333" y1="88214" x2="8333" y2="88214"/>
                        <a14:foregroundMark x1="89344" y1="5000" x2="89344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69"/>
          <a:stretch>
            <a:fillRect/>
          </a:stretch>
        </p:blipFill>
        <p:spPr>
          <a:xfrm>
            <a:off x="5279968" y="5579588"/>
            <a:ext cx="3479991" cy="1253023"/>
          </a:xfrm>
          <a:prstGeom prst="rect">
            <a:avLst/>
          </a:prstGeom>
          <a:noFill/>
        </p:spPr>
      </p:pic>
      <p:pic>
        <p:nvPicPr>
          <p:cNvPr id="30" name="Picture 29" descr="A black silhouette of a dog&#10;&#10;AI-generated content may be incorrect.">
            <a:extLst>
              <a:ext uri="{FF2B5EF4-FFF2-40B4-BE49-F238E27FC236}">
                <a16:creationId xmlns:a16="http://schemas.microsoft.com/office/drawing/2014/main" id="{25D66185-9CAF-085D-66A8-4F241850F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87857" l="3279" r="97268">
                        <a14:foregroundMark x1="7650" y1="47143" x2="7650" y2="47143"/>
                        <a14:foregroundMark x1="3279" y1="43929" x2="3279" y2="43929"/>
                        <a14:foregroundMark x1="94945" y1="40357" x2="94945" y2="40357"/>
                        <a14:foregroundMark x1="78825" y1="7857" x2="78825" y2="7857"/>
                        <a14:foregroundMark x1="95492" y1="78214" x2="95492" y2="78214"/>
                        <a14:foregroundMark x1="97404" y1="40714" x2="97404" y2="40714"/>
                        <a14:foregroundMark x1="8333" y1="88214" x2="8333" y2="88214"/>
                        <a14:foregroundMark x1="89344" y1="5000" x2="89344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69"/>
          <a:stretch>
            <a:fillRect/>
          </a:stretch>
        </p:blipFill>
        <p:spPr>
          <a:xfrm>
            <a:off x="4042374" y="2429595"/>
            <a:ext cx="3479991" cy="1253023"/>
          </a:xfrm>
          <a:prstGeom prst="rect">
            <a:avLst/>
          </a:prstGeom>
          <a:noFill/>
        </p:spPr>
      </p:pic>
      <p:pic>
        <p:nvPicPr>
          <p:cNvPr id="31" name="Picture 30" descr="A black silhouette of a dog&#10;&#10;AI-generated content may be incorrect.">
            <a:extLst>
              <a:ext uri="{FF2B5EF4-FFF2-40B4-BE49-F238E27FC236}">
                <a16:creationId xmlns:a16="http://schemas.microsoft.com/office/drawing/2014/main" id="{1D59A49F-8F83-C8E6-333F-467BC8AF7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87857" l="3279" r="97268">
                        <a14:foregroundMark x1="7650" y1="47143" x2="7650" y2="47143"/>
                        <a14:foregroundMark x1="3279" y1="43929" x2="3279" y2="43929"/>
                        <a14:foregroundMark x1="94945" y1="40357" x2="94945" y2="40357"/>
                        <a14:foregroundMark x1="78825" y1="7857" x2="78825" y2="7857"/>
                        <a14:foregroundMark x1="95492" y1="78214" x2="95492" y2="78214"/>
                        <a14:foregroundMark x1="97404" y1="40714" x2="97404" y2="40714"/>
                        <a14:foregroundMark x1="8333" y1="88214" x2="8333" y2="88214"/>
                        <a14:foregroundMark x1="89344" y1="5000" x2="89344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69"/>
          <a:stretch>
            <a:fillRect/>
          </a:stretch>
        </p:blipFill>
        <p:spPr>
          <a:xfrm>
            <a:off x="336549" y="4255148"/>
            <a:ext cx="3479991" cy="1253023"/>
          </a:xfrm>
          <a:prstGeom prst="rect">
            <a:avLst/>
          </a:prstGeom>
          <a:noFill/>
        </p:spPr>
      </p:pic>
      <p:pic>
        <p:nvPicPr>
          <p:cNvPr id="32" name="Picture 31" descr="A black silhouette of a dog&#10;&#10;AI-generated content may be incorrect.">
            <a:extLst>
              <a:ext uri="{FF2B5EF4-FFF2-40B4-BE49-F238E27FC236}">
                <a16:creationId xmlns:a16="http://schemas.microsoft.com/office/drawing/2014/main" id="{7BC1F0AB-874F-809B-632F-CEE8EDB34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000" b="87857" l="3279" r="97268">
                        <a14:foregroundMark x1="7650" y1="47143" x2="7650" y2="47143"/>
                        <a14:foregroundMark x1="3279" y1="43929" x2="3279" y2="43929"/>
                        <a14:foregroundMark x1="94945" y1="40357" x2="94945" y2="40357"/>
                        <a14:foregroundMark x1="78825" y1="7857" x2="78825" y2="7857"/>
                        <a14:foregroundMark x1="95492" y1="78214" x2="95492" y2="78214"/>
                        <a14:foregroundMark x1="97404" y1="40714" x2="97404" y2="40714"/>
                        <a14:foregroundMark x1="8333" y1="88214" x2="8333" y2="88214"/>
                        <a14:foregroundMark x1="89344" y1="5000" x2="89344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69"/>
          <a:stretch>
            <a:fillRect/>
          </a:stretch>
        </p:blipFill>
        <p:spPr>
          <a:xfrm>
            <a:off x="2486596" y="3366988"/>
            <a:ext cx="3479991" cy="1253023"/>
          </a:xfrm>
          <a:prstGeom prst="rect">
            <a:avLst/>
          </a:prstGeom>
          <a:noFill/>
        </p:spPr>
      </p:pic>
      <p:pic>
        <p:nvPicPr>
          <p:cNvPr id="33" name="Picture 32" descr="A black silhouette of a dog&#10;&#10;AI-generated content may be incorrect.">
            <a:extLst>
              <a:ext uri="{FF2B5EF4-FFF2-40B4-BE49-F238E27FC236}">
                <a16:creationId xmlns:a16="http://schemas.microsoft.com/office/drawing/2014/main" id="{52C2FEBC-B1CF-2D77-F9A3-CA0E84A25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87857" l="3279" r="97268">
                        <a14:foregroundMark x1="7650" y1="47143" x2="7650" y2="47143"/>
                        <a14:foregroundMark x1="3279" y1="43929" x2="3279" y2="43929"/>
                        <a14:foregroundMark x1="94945" y1="40357" x2="94945" y2="40357"/>
                        <a14:foregroundMark x1="78825" y1="7857" x2="78825" y2="7857"/>
                        <a14:foregroundMark x1="95492" y1="78214" x2="95492" y2="78214"/>
                        <a14:foregroundMark x1="97404" y1="40714" x2="97404" y2="40714"/>
                        <a14:foregroundMark x1="8333" y1="88214" x2="8333" y2="88214"/>
                        <a14:foregroundMark x1="89344" y1="5000" x2="89344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69"/>
          <a:stretch>
            <a:fillRect/>
          </a:stretch>
        </p:blipFill>
        <p:spPr>
          <a:xfrm>
            <a:off x="8241323" y="248535"/>
            <a:ext cx="3479991" cy="1253023"/>
          </a:xfrm>
          <a:prstGeom prst="rect">
            <a:avLst/>
          </a:prstGeom>
          <a:noFill/>
        </p:spPr>
      </p:pic>
      <p:pic>
        <p:nvPicPr>
          <p:cNvPr id="34" name="Picture 33" descr="A black silhouette of a dog&#10;&#10;AI-generated content may be incorrect.">
            <a:extLst>
              <a:ext uri="{FF2B5EF4-FFF2-40B4-BE49-F238E27FC236}">
                <a16:creationId xmlns:a16="http://schemas.microsoft.com/office/drawing/2014/main" id="{AC286613-631C-D471-6869-E3918338F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87857" l="3279" r="97268">
                        <a14:foregroundMark x1="7650" y1="47143" x2="7650" y2="47143"/>
                        <a14:foregroundMark x1="3279" y1="43929" x2="3279" y2="43929"/>
                        <a14:foregroundMark x1="94945" y1="40357" x2="94945" y2="40357"/>
                        <a14:foregroundMark x1="78825" y1="7857" x2="78825" y2="7857"/>
                        <a14:foregroundMark x1="95492" y1="78214" x2="95492" y2="78214"/>
                        <a14:foregroundMark x1="97404" y1="40714" x2="97404" y2="40714"/>
                        <a14:foregroundMark x1="8333" y1="88214" x2="8333" y2="88214"/>
                        <a14:foregroundMark x1="89344" y1="5000" x2="89344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69"/>
          <a:stretch>
            <a:fillRect/>
          </a:stretch>
        </p:blipFill>
        <p:spPr>
          <a:xfrm>
            <a:off x="6073597" y="3414946"/>
            <a:ext cx="3479991" cy="1253023"/>
          </a:xfrm>
          <a:prstGeom prst="rect">
            <a:avLst/>
          </a:prstGeom>
          <a:noFill/>
        </p:spPr>
      </p:pic>
      <p:pic>
        <p:nvPicPr>
          <p:cNvPr id="35" name="Picture 34" descr="A black silhouette of a dog&#10;&#10;AI-generated content may be incorrect.">
            <a:extLst>
              <a:ext uri="{FF2B5EF4-FFF2-40B4-BE49-F238E27FC236}">
                <a16:creationId xmlns:a16="http://schemas.microsoft.com/office/drawing/2014/main" id="{16AF0254-54C2-EA24-3E41-5C4523CEA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87857" l="3279" r="97268">
                        <a14:foregroundMark x1="7650" y1="47143" x2="7650" y2="47143"/>
                        <a14:foregroundMark x1="3279" y1="43929" x2="3279" y2="43929"/>
                        <a14:foregroundMark x1="94945" y1="40357" x2="94945" y2="40357"/>
                        <a14:foregroundMark x1="78825" y1="7857" x2="78825" y2="7857"/>
                        <a14:foregroundMark x1="95492" y1="78214" x2="95492" y2="78214"/>
                        <a14:foregroundMark x1="97404" y1="40714" x2="97404" y2="40714"/>
                        <a14:foregroundMark x1="8333" y1="88214" x2="8333" y2="88214"/>
                        <a14:foregroundMark x1="89344" y1="5000" x2="89344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69"/>
          <a:stretch>
            <a:fillRect/>
          </a:stretch>
        </p:blipFill>
        <p:spPr>
          <a:xfrm>
            <a:off x="534560" y="5149856"/>
            <a:ext cx="3479991" cy="1253023"/>
          </a:xfrm>
          <a:prstGeom prst="rect">
            <a:avLst/>
          </a:prstGeom>
          <a:noFill/>
        </p:spPr>
      </p:pic>
      <p:pic>
        <p:nvPicPr>
          <p:cNvPr id="36" name="Picture 35" descr="A black silhouette of a dog&#10;&#10;AI-generated content may be incorrect.">
            <a:extLst>
              <a:ext uri="{FF2B5EF4-FFF2-40B4-BE49-F238E27FC236}">
                <a16:creationId xmlns:a16="http://schemas.microsoft.com/office/drawing/2014/main" id="{B3BA986C-8F32-8069-498D-3E676C825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87857" l="3279" r="97268">
                        <a14:foregroundMark x1="7650" y1="47143" x2="7650" y2="47143"/>
                        <a14:foregroundMark x1="3279" y1="43929" x2="3279" y2="43929"/>
                        <a14:foregroundMark x1="94945" y1="40357" x2="94945" y2="40357"/>
                        <a14:foregroundMark x1="78825" y1="7857" x2="78825" y2="7857"/>
                        <a14:foregroundMark x1="95492" y1="78214" x2="95492" y2="78214"/>
                        <a14:foregroundMark x1="97404" y1="40714" x2="97404" y2="40714"/>
                        <a14:foregroundMark x1="8333" y1="88214" x2="8333" y2="88214"/>
                        <a14:foregroundMark x1="89344" y1="5000" x2="89344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69"/>
          <a:stretch>
            <a:fillRect/>
          </a:stretch>
        </p:blipFill>
        <p:spPr>
          <a:xfrm>
            <a:off x="2034960" y="180068"/>
            <a:ext cx="3479991" cy="1253023"/>
          </a:xfrm>
          <a:prstGeom prst="rect">
            <a:avLst/>
          </a:prstGeom>
          <a:noFill/>
        </p:spPr>
      </p:pic>
      <p:pic>
        <p:nvPicPr>
          <p:cNvPr id="37" name="Picture 36" descr="A black silhouette of a dog&#10;&#10;AI-generated content may be incorrect.">
            <a:extLst>
              <a:ext uri="{FF2B5EF4-FFF2-40B4-BE49-F238E27FC236}">
                <a16:creationId xmlns:a16="http://schemas.microsoft.com/office/drawing/2014/main" id="{A82C7D51-1779-5C28-F9BD-024FF08D7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87857" l="3279" r="97268">
                        <a14:foregroundMark x1="7650" y1="47143" x2="7650" y2="47143"/>
                        <a14:foregroundMark x1="3279" y1="43929" x2="3279" y2="43929"/>
                        <a14:foregroundMark x1="94945" y1="40357" x2="94945" y2="40357"/>
                        <a14:foregroundMark x1="78825" y1="7857" x2="78825" y2="7857"/>
                        <a14:foregroundMark x1="95492" y1="78214" x2="95492" y2="78214"/>
                        <a14:foregroundMark x1="97404" y1="40714" x2="97404" y2="40714"/>
                        <a14:foregroundMark x1="8333" y1="88214" x2="8333" y2="88214"/>
                        <a14:foregroundMark x1="89344" y1="5000" x2="89344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69"/>
          <a:stretch>
            <a:fillRect/>
          </a:stretch>
        </p:blipFill>
        <p:spPr>
          <a:xfrm>
            <a:off x="3984814" y="1734565"/>
            <a:ext cx="3479991" cy="1253023"/>
          </a:xfrm>
          <a:prstGeom prst="rect">
            <a:avLst/>
          </a:prstGeom>
        </p:spPr>
      </p:pic>
      <p:pic>
        <p:nvPicPr>
          <p:cNvPr id="38" name="Picture 37" descr="A black silhouette of a dog&#10;&#10;AI-generated content may be incorrect.">
            <a:extLst>
              <a:ext uri="{FF2B5EF4-FFF2-40B4-BE49-F238E27FC236}">
                <a16:creationId xmlns:a16="http://schemas.microsoft.com/office/drawing/2014/main" id="{8AD5179F-4AE6-8401-B495-DBB15481C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87857" l="3279" r="97268">
                        <a14:foregroundMark x1="7650" y1="47143" x2="7650" y2="47143"/>
                        <a14:foregroundMark x1="3279" y1="43929" x2="3279" y2="43929"/>
                        <a14:foregroundMark x1="94945" y1="40357" x2="94945" y2="40357"/>
                        <a14:foregroundMark x1="78825" y1="7857" x2="78825" y2="7857"/>
                        <a14:foregroundMark x1="95492" y1="78214" x2="95492" y2="78214"/>
                        <a14:foregroundMark x1="97404" y1="40714" x2="97404" y2="40714"/>
                        <a14:foregroundMark x1="8333" y1="88214" x2="8333" y2="88214"/>
                        <a14:foregroundMark x1="89344" y1="5000" x2="89344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69"/>
          <a:stretch>
            <a:fillRect/>
          </a:stretch>
        </p:blipFill>
        <p:spPr>
          <a:xfrm>
            <a:off x="6535464" y="2065532"/>
            <a:ext cx="3479991" cy="1253023"/>
          </a:xfrm>
          <a:prstGeom prst="rect">
            <a:avLst/>
          </a:prstGeom>
        </p:spPr>
      </p:pic>
      <p:pic>
        <p:nvPicPr>
          <p:cNvPr id="39" name="Picture 38" descr="A black silhouette of a dog&#10;&#10;AI-generated content may be incorrect.">
            <a:extLst>
              <a:ext uri="{FF2B5EF4-FFF2-40B4-BE49-F238E27FC236}">
                <a16:creationId xmlns:a16="http://schemas.microsoft.com/office/drawing/2014/main" id="{41BF5CF1-D63B-DC7C-846E-58BD31CD8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87857" l="3279" r="97268">
                        <a14:foregroundMark x1="7650" y1="47143" x2="7650" y2="47143"/>
                        <a14:foregroundMark x1="3279" y1="43929" x2="3279" y2="43929"/>
                        <a14:foregroundMark x1="94945" y1="40357" x2="94945" y2="40357"/>
                        <a14:foregroundMark x1="78825" y1="7857" x2="78825" y2="7857"/>
                        <a14:foregroundMark x1="95492" y1="78214" x2="95492" y2="78214"/>
                        <a14:foregroundMark x1="97404" y1="40714" x2="97404" y2="40714"/>
                        <a14:foregroundMark x1="8333" y1="88214" x2="8333" y2="88214"/>
                        <a14:foregroundMark x1="89344" y1="5000" x2="89344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69"/>
          <a:stretch>
            <a:fillRect/>
          </a:stretch>
        </p:blipFill>
        <p:spPr>
          <a:xfrm>
            <a:off x="-46971" y="1186499"/>
            <a:ext cx="3479991" cy="1253023"/>
          </a:xfrm>
          <a:prstGeom prst="rect">
            <a:avLst/>
          </a:prstGeom>
        </p:spPr>
      </p:pic>
      <p:pic>
        <p:nvPicPr>
          <p:cNvPr id="40" name="Picture 39" descr="A black silhouette of a dog&#10;&#10;AI-generated content may be incorrect.">
            <a:extLst>
              <a:ext uri="{FF2B5EF4-FFF2-40B4-BE49-F238E27FC236}">
                <a16:creationId xmlns:a16="http://schemas.microsoft.com/office/drawing/2014/main" id="{44A84585-B78E-E390-1F88-E5702E03D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87857" l="3279" r="97268">
                        <a14:foregroundMark x1="7650" y1="47143" x2="7650" y2="47143"/>
                        <a14:foregroundMark x1="3279" y1="43929" x2="3279" y2="43929"/>
                        <a14:foregroundMark x1="94945" y1="40357" x2="94945" y2="40357"/>
                        <a14:foregroundMark x1="78825" y1="7857" x2="78825" y2="7857"/>
                        <a14:foregroundMark x1="95492" y1="78214" x2="95492" y2="78214"/>
                        <a14:foregroundMark x1="97404" y1="40714" x2="97404" y2="40714"/>
                        <a14:foregroundMark x1="8333" y1="88214" x2="8333" y2="88214"/>
                        <a14:foregroundMark x1="89344" y1="5000" x2="89344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69"/>
          <a:stretch>
            <a:fillRect/>
          </a:stretch>
        </p:blipFill>
        <p:spPr>
          <a:xfrm>
            <a:off x="10993" y="2662620"/>
            <a:ext cx="3479991" cy="1253023"/>
          </a:xfrm>
          <a:prstGeom prst="rect">
            <a:avLst/>
          </a:prstGeom>
        </p:spPr>
      </p:pic>
      <p:pic>
        <p:nvPicPr>
          <p:cNvPr id="41" name="Picture 40" descr="A black silhouette of a dog&#10;&#10;AI-generated content may be incorrect.">
            <a:extLst>
              <a:ext uri="{FF2B5EF4-FFF2-40B4-BE49-F238E27FC236}">
                <a16:creationId xmlns:a16="http://schemas.microsoft.com/office/drawing/2014/main" id="{FE07CC8A-E6E9-D56A-F48B-C2525065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87857" l="3279" r="97268">
                        <a14:foregroundMark x1="7650" y1="47143" x2="7650" y2="47143"/>
                        <a14:foregroundMark x1="3279" y1="43929" x2="3279" y2="43929"/>
                        <a14:foregroundMark x1="94945" y1="40357" x2="94945" y2="40357"/>
                        <a14:foregroundMark x1="78825" y1="7857" x2="78825" y2="7857"/>
                        <a14:foregroundMark x1="95492" y1="78214" x2="95492" y2="78214"/>
                        <a14:foregroundMark x1="97404" y1="40714" x2="97404" y2="40714"/>
                        <a14:foregroundMark x1="8333" y1="88214" x2="8333" y2="88214"/>
                        <a14:foregroundMark x1="89344" y1="5000" x2="89344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69"/>
          <a:stretch>
            <a:fillRect/>
          </a:stretch>
        </p:blipFill>
        <p:spPr>
          <a:xfrm>
            <a:off x="1876402" y="2892777"/>
            <a:ext cx="3479991" cy="1253023"/>
          </a:xfrm>
          <a:prstGeom prst="rect">
            <a:avLst/>
          </a:prstGeom>
          <a:noFill/>
        </p:spPr>
      </p:pic>
      <p:pic>
        <p:nvPicPr>
          <p:cNvPr id="42" name="Picture 41" descr="A black silhouette of a dog&#10;&#10;AI-generated content may be incorrect.">
            <a:extLst>
              <a:ext uri="{FF2B5EF4-FFF2-40B4-BE49-F238E27FC236}">
                <a16:creationId xmlns:a16="http://schemas.microsoft.com/office/drawing/2014/main" id="{380BF783-FC7E-6102-B574-2F794EC7E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87857" l="3279" r="97268">
                        <a14:foregroundMark x1="7650" y1="47143" x2="7650" y2="47143"/>
                        <a14:foregroundMark x1="3279" y1="43929" x2="3279" y2="43929"/>
                        <a14:foregroundMark x1="94945" y1="40357" x2="94945" y2="40357"/>
                        <a14:foregroundMark x1="78825" y1="7857" x2="78825" y2="7857"/>
                        <a14:foregroundMark x1="95492" y1="78214" x2="95492" y2="78214"/>
                        <a14:foregroundMark x1="97404" y1="40714" x2="97404" y2="40714"/>
                        <a14:foregroundMark x1="8333" y1="88214" x2="8333" y2="88214"/>
                        <a14:foregroundMark x1="89344" y1="5000" x2="89344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69"/>
          <a:stretch>
            <a:fillRect/>
          </a:stretch>
        </p:blipFill>
        <p:spPr>
          <a:xfrm>
            <a:off x="-46971" y="5849409"/>
            <a:ext cx="3479991" cy="1253023"/>
          </a:xfrm>
          <a:prstGeom prst="rect">
            <a:avLst/>
          </a:prstGeom>
          <a:noFill/>
        </p:spPr>
      </p:pic>
      <p:pic>
        <p:nvPicPr>
          <p:cNvPr id="43" name="Picture 42" descr="A black silhouette of a dog&#10;&#10;AI-generated content may be incorrect.">
            <a:extLst>
              <a:ext uri="{FF2B5EF4-FFF2-40B4-BE49-F238E27FC236}">
                <a16:creationId xmlns:a16="http://schemas.microsoft.com/office/drawing/2014/main" id="{8D2D4CCB-F36E-1345-BB03-FB461BAB6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87857" l="3279" r="97268">
                        <a14:foregroundMark x1="7650" y1="47143" x2="7650" y2="47143"/>
                        <a14:foregroundMark x1="3279" y1="43929" x2="3279" y2="43929"/>
                        <a14:foregroundMark x1="94945" y1="40357" x2="94945" y2="40357"/>
                        <a14:foregroundMark x1="78825" y1="7857" x2="78825" y2="7857"/>
                        <a14:foregroundMark x1="95492" y1="78214" x2="95492" y2="78214"/>
                        <a14:foregroundMark x1="97404" y1="40714" x2="97404" y2="40714"/>
                        <a14:foregroundMark x1="8333" y1="88214" x2="8333" y2="88214"/>
                        <a14:foregroundMark x1="89344" y1="5000" x2="89344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69"/>
          <a:stretch>
            <a:fillRect/>
          </a:stretch>
        </p:blipFill>
        <p:spPr>
          <a:xfrm>
            <a:off x="9195839" y="2227510"/>
            <a:ext cx="3479991" cy="12530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128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BED Powerpoint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9D2E32C-9BA6-B345-8CAF-3177543B6440}">
  <we:reference id="f1abd87f-a3ba-42fb-91d5-100000000000" version="1.0.0.7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43D974DF606943BEDE002625D04473" ma:contentTypeVersion="18" ma:contentTypeDescription="Een nieuw document maken." ma:contentTypeScope="" ma:versionID="6a83b0ef042db5e453cdb1c0eaa77efc">
  <xsd:schema xmlns:xsd="http://www.w3.org/2001/XMLSchema" xmlns:xs="http://www.w3.org/2001/XMLSchema" xmlns:p="http://schemas.microsoft.com/office/2006/metadata/properties" xmlns:ns2="f781b54b-e5a1-48df-9cdd-9785418d6e8c" xmlns:ns3="85cc3612-5c4b-4ff4-84e4-94f94d7af151" targetNamespace="http://schemas.microsoft.com/office/2006/metadata/properties" ma:root="true" ma:fieldsID="06e9f752c4ba554a3b43e499e2973a3b" ns2:_="" ns3:_="">
    <xsd:import namespace="f781b54b-e5a1-48df-9cdd-9785418d6e8c"/>
    <xsd:import namespace="85cc3612-5c4b-4ff4-84e4-94f94d7af1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81b54b-e5a1-48df-9cdd-9785418d6e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Afbeeldingtags" ma:readOnly="false" ma:fieldId="{5cf76f15-5ced-4ddc-b409-7134ff3c332f}" ma:taxonomyMulti="true" ma:sspId="99b6ca76-abda-4f5c-bf70-6374a71c10d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c3612-5c4b-4ff4-84e4-94f94d7af151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b6ce2e1-a4b3-4db0-86db-8c584bd2a8c4}" ma:internalName="TaxCatchAll" ma:showField="CatchAllData" ma:web="85cc3612-5c4b-4ff4-84e4-94f94d7af1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781b54b-e5a1-48df-9cdd-9785418d6e8c">
      <Terms xmlns="http://schemas.microsoft.com/office/infopath/2007/PartnerControls"/>
    </lcf76f155ced4ddcb4097134ff3c332f>
    <TaxCatchAll xmlns="85cc3612-5c4b-4ff4-84e4-94f94d7af151" xsi:nil="true"/>
  </documentManagement>
</p:properties>
</file>

<file path=customXml/itemProps1.xml><?xml version="1.0" encoding="utf-8"?>
<ds:datastoreItem xmlns:ds="http://schemas.openxmlformats.org/officeDocument/2006/customXml" ds:itemID="{54CF428D-743B-456D-88D6-61F55ADFB95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FB2A09-B3E5-485F-A2E8-C60D16F587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81b54b-e5a1-48df-9cdd-9785418d6e8c"/>
    <ds:schemaRef ds:uri="85cc3612-5c4b-4ff4-84e4-94f94d7af1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E20E44C-D2E0-4E99-A8FD-A914E4B33580}">
  <ds:schemaRefs>
    <ds:schemaRef ds:uri="http://schemas.microsoft.com/office/2006/metadata/properties"/>
    <ds:schemaRef ds:uri="http://schemas.microsoft.com/office/infopath/2007/PartnerControls"/>
    <ds:schemaRef ds:uri="f781b54b-e5a1-48df-9cdd-9785418d6e8c"/>
    <ds:schemaRef ds:uri="85cc3612-5c4b-4ff4-84e4-94f94d7af15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1905</TotalTime>
  <Words>1885</Words>
  <Application>Microsoft Macintosh PowerPoint</Application>
  <PresentationFormat>Widescreen</PresentationFormat>
  <Paragraphs>311</Paragraphs>
  <Slides>38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Aptos</vt:lpstr>
      <vt:lpstr>Arial</vt:lpstr>
      <vt:lpstr>Cambria Math</vt:lpstr>
      <vt:lpstr>Times New Roman</vt:lpstr>
      <vt:lpstr>IBED Powerpoint template</vt:lpstr>
      <vt:lpstr>Understanding and analysing a single ordinary differential equation </vt:lpstr>
      <vt:lpstr>Lecture goals</vt:lpstr>
      <vt:lpstr>Modelling wolves on the Ginkelse Heide</vt:lpstr>
      <vt:lpstr>Modelling wolves on the Ginkelse Heide</vt:lpstr>
      <vt:lpstr>Baseline wolf dynamics: Births only</vt:lpstr>
      <vt:lpstr>Baseline wolf dynamics: Births only</vt:lpstr>
      <vt:lpstr>Baseline wolf dynamics: Births only</vt:lpstr>
      <vt:lpstr>Baseline wolf dynamics: Births only</vt:lpstr>
      <vt:lpstr>Baseline wolf dynamics: Births only</vt:lpstr>
      <vt:lpstr>Baseline wolf dynamics: Births only</vt:lpstr>
      <vt:lpstr>Baseline wolf dynamics: Births only</vt:lpstr>
      <vt:lpstr>Extending the model with mortality</vt:lpstr>
      <vt:lpstr>Extending the model with mortality</vt:lpstr>
      <vt:lpstr>Extending the model with competition</vt:lpstr>
      <vt:lpstr>Check the units</vt:lpstr>
      <vt:lpstr>Model analysis: find the equilibria</vt:lpstr>
      <vt:lpstr>Model analysis: graphical analysis</vt:lpstr>
      <vt:lpstr>Model analysis: graphical analysis</vt:lpstr>
      <vt:lpstr>Model analysis: graphical analysis</vt:lpstr>
      <vt:lpstr>Model analysis: graphical analysis</vt:lpstr>
      <vt:lpstr>Model analysis: graphical analysis</vt:lpstr>
      <vt:lpstr>Model interpretation: which terms are density dependent?</vt:lpstr>
      <vt:lpstr>Model interpretation: which terms are density dependent?</vt:lpstr>
      <vt:lpstr>Practice</vt:lpstr>
      <vt:lpstr>Solution</vt:lpstr>
      <vt:lpstr>Solution</vt:lpstr>
      <vt:lpstr>Solution</vt:lpstr>
      <vt:lpstr>Practice</vt:lpstr>
      <vt:lpstr>Equations to practice with</vt:lpstr>
      <vt:lpstr>Solutions model 1: Logistic growth</vt:lpstr>
      <vt:lpstr>Solutions model 1: Logistic growth</vt:lpstr>
      <vt:lpstr>Solutions model 1: Logistic growth</vt:lpstr>
      <vt:lpstr>Solutions model 2: Allee effect</vt:lpstr>
      <vt:lpstr>Solutions model 2: Allee effect</vt:lpstr>
      <vt:lpstr>Solutions model 2: Allee effect</vt:lpstr>
      <vt:lpstr>Solutions model 3: Allee effect</vt:lpstr>
      <vt:lpstr>Solutions model 3: Allee effect</vt:lpstr>
      <vt:lpstr>Solutions model 3: Allee effect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Amber Heijboer</dc:creator>
  <cp:lastModifiedBy>Hanna ten Brink</cp:lastModifiedBy>
  <cp:revision>27</cp:revision>
  <dcterms:created xsi:type="dcterms:W3CDTF">2022-03-14T09:49:03Z</dcterms:created>
  <dcterms:modified xsi:type="dcterms:W3CDTF">2025-09-29T12:57:16Z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0x0101004D43D974DF606943BEDE002625D04473</vt:lpwstr>
  </property>
</Properties>
</file>